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x="18288000" cy="10287000"/>
  <p:notesSz cx="6858000" cy="9144000"/>
  <p:embeddedFontLst>
    <p:embeddedFont>
      <p:font typeface="Poppins Bold" charset="1" panose="00000800000000000000"/>
      <p:regular r:id="rId25"/>
    </p:embeddedFont>
    <p:embeddedFont>
      <p:font typeface="Poppins" charset="1" panose="00000500000000000000"/>
      <p:regular r:id="rId26"/>
    </p:embeddedFont>
    <p:embeddedFont>
      <p:font typeface="Poppins Semi-Bold" charset="1" panose="00000700000000000000"/>
      <p:regular r:id="rId27"/>
    </p:embeddedFont>
    <p:embeddedFont>
      <p:font typeface="Poppins Italics" charset="1" panose="00000500000000000000"/>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svg" Type="http://schemas.openxmlformats.org/officeDocument/2006/relationships/image"/><Relationship Id="rId4" Target="../media/image22.png" Type="http://schemas.openxmlformats.org/officeDocument/2006/relationships/image"/><Relationship Id="rId5" Target="../media/image23.svg" Type="http://schemas.openxmlformats.org/officeDocument/2006/relationships/image"/><Relationship Id="rId6" Target="../media/image1.png" Type="http://schemas.openxmlformats.org/officeDocument/2006/relationships/image"/><Relationship Id="rId7" Target="../media/image12.png" Type="http://schemas.openxmlformats.org/officeDocument/2006/relationships/image"/><Relationship Id="rId8" Target="../media/image13.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svg" Type="http://schemas.openxmlformats.org/officeDocument/2006/relationships/image"/><Relationship Id="rId4" Target="../media/image22.png" Type="http://schemas.openxmlformats.org/officeDocument/2006/relationships/image"/><Relationship Id="rId5" Target="../media/image23.svg" Type="http://schemas.openxmlformats.org/officeDocument/2006/relationships/image"/><Relationship Id="rId6" Target="../media/image1.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4.png" Type="http://schemas.openxmlformats.org/officeDocument/2006/relationships/image"/><Relationship Id="rId4" Target="../media/image12.png" Type="http://schemas.openxmlformats.org/officeDocument/2006/relationships/image"/><Relationship Id="rId5" Target="../media/image13.svg" Type="http://schemas.openxmlformats.org/officeDocument/2006/relationships/image"/><Relationship Id="rId6" Target="../media/image25.png" Type="http://schemas.openxmlformats.org/officeDocument/2006/relationships/image"/><Relationship Id="rId7" Target="../media/image26.sv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7.png" Type="http://schemas.openxmlformats.org/officeDocument/2006/relationships/image"/><Relationship Id="rId4" Target="../media/image28.png" Type="http://schemas.openxmlformats.org/officeDocument/2006/relationships/image"/><Relationship Id="rId5" Target="../media/image8.png" Type="http://schemas.openxmlformats.org/officeDocument/2006/relationships/image"/><Relationship Id="rId6" Target="../media/image9.sv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9.png" Type="http://schemas.openxmlformats.org/officeDocument/2006/relationships/image"/><Relationship Id="rId4" Target="../media/image30.png" Type="http://schemas.openxmlformats.org/officeDocument/2006/relationships/image"/><Relationship Id="rId5" Target="../media/image2.png" Type="http://schemas.openxmlformats.org/officeDocument/2006/relationships/image"/><Relationship Id="rId6" Target="../media/image3.svg" Type="http://schemas.openxmlformats.org/officeDocument/2006/relationships/image"/><Relationship Id="rId7" Target="../media/image20.png" Type="http://schemas.openxmlformats.org/officeDocument/2006/relationships/image"/><Relationship Id="rId8" Target="../media/image21.sv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31.png" Type="http://schemas.openxmlformats.org/officeDocument/2006/relationships/image"/><Relationship Id="rId4" Target="../media/image32.png" Type="http://schemas.openxmlformats.org/officeDocument/2006/relationships/image"/><Relationship Id="rId5" Target="../media/image14.png" Type="http://schemas.openxmlformats.org/officeDocument/2006/relationships/image"/><Relationship Id="rId6" Target="../media/image15.svg" Type="http://schemas.openxmlformats.org/officeDocument/2006/relationships/image"/><Relationship Id="rId7" Target="../media/image33.png" Type="http://schemas.openxmlformats.org/officeDocument/2006/relationships/image"/><Relationship Id="rId8" Target="../media/image34.sv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35.png" Type="http://schemas.openxmlformats.org/officeDocument/2006/relationships/image"/><Relationship Id="rId4" Target="../media/image36.png" Type="http://schemas.openxmlformats.org/officeDocument/2006/relationships/image"/><Relationship Id="rId5" Target="../media/image18.png" Type="http://schemas.openxmlformats.org/officeDocument/2006/relationships/image"/><Relationship Id="rId6" Target="../media/image19.sv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6.png" Type="http://schemas.openxmlformats.org/officeDocument/2006/relationships/image"/><Relationship Id="rId4" Target="../media/image7.svg" Type="http://schemas.openxmlformats.org/officeDocument/2006/relationships/image"/><Relationship Id="rId5" Target="../media/image37.png" Type="http://schemas.openxmlformats.org/officeDocument/2006/relationships/image"/><Relationship Id="rId6" Target="../media/image38.sv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9.png" Type="http://schemas.openxmlformats.org/officeDocument/2006/relationships/image"/><Relationship Id="rId3" Target="../media/image40.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 Id="rId4" Target="../media/image1.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4.png" Type="http://schemas.openxmlformats.org/officeDocument/2006/relationships/image"/><Relationship Id="rId4" Target="../media/image5.svg" Type="http://schemas.openxmlformats.org/officeDocument/2006/relationships/image"/><Relationship Id="rId5" Target="https://dysmeli.no/lokallag-utvalg/" TargetMode="External" Type="http://schemas.openxmlformats.org/officeDocument/2006/relationships/hyperlink"/><Relationship Id="rId6" Target="../media/image6.png" Type="http://schemas.openxmlformats.org/officeDocument/2006/relationships/image"/><Relationship Id="rId7" Target="../media/image7.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8.png" Type="http://schemas.openxmlformats.org/officeDocument/2006/relationships/image"/><Relationship Id="rId4" Target="../media/image9.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10.png" Type="http://schemas.openxmlformats.org/officeDocument/2006/relationships/image"/><Relationship Id="rId4" Target="../media/image11.svg" Type="http://schemas.openxmlformats.org/officeDocument/2006/relationships/image"/><Relationship Id="rId5" Target="../media/image12.png" Type="http://schemas.openxmlformats.org/officeDocument/2006/relationships/image"/><Relationship Id="rId6" Target="../media/image13.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ailto:maren@dysmeli.no" TargetMode="External" Type="http://schemas.openxmlformats.org/officeDocument/2006/relationships/hyperlink"/><Relationship Id="rId4" Target="mailto:%20ragna@dysmeli.no" TargetMode="External" Type="http://schemas.openxmlformats.org/officeDocument/2006/relationships/hyperlink"/><Relationship Id="rId5" Target="../media/image14.png" Type="http://schemas.openxmlformats.org/officeDocument/2006/relationships/image"/><Relationship Id="rId6" Target="../media/image15.svg" Type="http://schemas.openxmlformats.org/officeDocument/2006/relationships/image"/><Relationship Id="rId7" Target="../media/image12.png" Type="http://schemas.openxmlformats.org/officeDocument/2006/relationships/image"/><Relationship Id="rId8" Target="../media/image13.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6.png" Type="http://schemas.openxmlformats.org/officeDocument/2006/relationships/image"/><Relationship Id="rId3" Target="../media/image17.svg" Type="http://schemas.openxmlformats.org/officeDocument/2006/relationships/image"/><Relationship Id="rId4" Target="../media/image18.png" Type="http://schemas.openxmlformats.org/officeDocument/2006/relationships/image"/><Relationship Id="rId5" Target="../media/image19.svg" Type="http://schemas.openxmlformats.org/officeDocument/2006/relationships/image"/><Relationship Id="rId6" Target="../media/image1.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0.png" Type="http://schemas.openxmlformats.org/officeDocument/2006/relationships/image"/><Relationship Id="rId3" Target="../media/image21.svg" Type="http://schemas.openxmlformats.org/officeDocument/2006/relationships/image"/><Relationship Id="rId4" Target="../media/image1.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4EDE4"/>
        </a:solidFill>
      </p:bgPr>
    </p:bg>
    <p:spTree>
      <p:nvGrpSpPr>
        <p:cNvPr id="1" name=""/>
        <p:cNvGrpSpPr/>
        <p:nvPr/>
      </p:nvGrpSpPr>
      <p:grpSpPr>
        <a:xfrm>
          <a:off x="0" y="0"/>
          <a:ext cx="0" cy="0"/>
          <a:chOff x="0" y="0"/>
          <a:chExt cx="0" cy="0"/>
        </a:xfrm>
      </p:grpSpPr>
      <p:sp>
        <p:nvSpPr>
          <p:cNvPr name="Freeform 2" id="2"/>
          <p:cNvSpPr/>
          <p:nvPr/>
        </p:nvSpPr>
        <p:spPr>
          <a:xfrm flipH="false" flipV="false" rot="0">
            <a:off x="1028700" y="8797075"/>
            <a:ext cx="3991373" cy="461225"/>
          </a:xfrm>
          <a:custGeom>
            <a:avLst/>
            <a:gdLst/>
            <a:ahLst/>
            <a:cxnLst/>
            <a:rect r="r" b="b" t="t" l="l"/>
            <a:pathLst>
              <a:path h="461225" w="3991373">
                <a:moveTo>
                  <a:pt x="0" y="0"/>
                </a:moveTo>
                <a:lnTo>
                  <a:pt x="3991373" y="0"/>
                </a:lnTo>
                <a:lnTo>
                  <a:pt x="3991373" y="461225"/>
                </a:lnTo>
                <a:lnTo>
                  <a:pt x="0" y="461225"/>
                </a:lnTo>
                <a:lnTo>
                  <a:pt x="0" y="0"/>
                </a:lnTo>
                <a:close/>
              </a:path>
            </a:pathLst>
          </a:custGeom>
          <a:blipFill>
            <a:blip r:embed="rId2"/>
            <a:stretch>
              <a:fillRect l="0" t="0" r="0" b="0"/>
            </a:stretch>
          </a:blipFill>
        </p:spPr>
      </p:sp>
      <p:sp>
        <p:nvSpPr>
          <p:cNvPr name="TextBox 3" id="3"/>
          <p:cNvSpPr txBox="true"/>
          <p:nvPr/>
        </p:nvSpPr>
        <p:spPr>
          <a:xfrm rot="0">
            <a:off x="2272357" y="2591393"/>
            <a:ext cx="13743286" cy="4837513"/>
          </a:xfrm>
          <a:prstGeom prst="rect">
            <a:avLst/>
          </a:prstGeom>
        </p:spPr>
        <p:txBody>
          <a:bodyPr anchor="t" rtlCol="false" tIns="0" lIns="0" bIns="0" rIns="0">
            <a:spAutoFit/>
          </a:bodyPr>
          <a:lstStyle/>
          <a:p>
            <a:pPr algn="ctr">
              <a:lnSpc>
                <a:spcPts val="12665"/>
              </a:lnSpc>
            </a:pPr>
            <a:r>
              <a:rPr lang="en-US" sz="9046" b="true">
                <a:solidFill>
                  <a:srgbClr val="7E3C49"/>
                </a:solidFill>
                <a:latin typeface="Poppins Bold"/>
                <a:ea typeface="Poppins Bold"/>
                <a:cs typeface="Poppins Bold"/>
                <a:sym typeface="Poppins Bold"/>
              </a:rPr>
              <a:t>Kom i gang med</a:t>
            </a:r>
            <a:r>
              <a:rPr lang="en-US" sz="9046" b="true">
                <a:solidFill>
                  <a:srgbClr val="000000"/>
                </a:solidFill>
                <a:latin typeface="Poppins Bold"/>
                <a:ea typeface="Poppins Bold"/>
                <a:cs typeface="Poppins Bold"/>
                <a:sym typeface="Poppins Bold"/>
              </a:rPr>
              <a:t> </a:t>
            </a:r>
          </a:p>
          <a:p>
            <a:pPr algn="ctr">
              <a:lnSpc>
                <a:spcPts val="12665"/>
              </a:lnSpc>
            </a:pPr>
            <a:r>
              <a:rPr lang="en-US" sz="9046" b="true">
                <a:solidFill>
                  <a:srgbClr val="009D7A"/>
                </a:solidFill>
                <a:latin typeface="Poppins Bold"/>
                <a:ea typeface="Poppins Bold"/>
                <a:cs typeface="Poppins Bold"/>
                <a:sym typeface="Poppins Bold"/>
              </a:rPr>
              <a:t>lokallagsarbeid i</a:t>
            </a:r>
          </a:p>
          <a:p>
            <a:pPr algn="ctr">
              <a:lnSpc>
                <a:spcPts val="12665"/>
              </a:lnSpc>
            </a:pPr>
            <a:r>
              <a:rPr lang="en-US" sz="9046" b="true">
                <a:solidFill>
                  <a:srgbClr val="009D7A"/>
                </a:solidFill>
                <a:latin typeface="Poppins Bold"/>
                <a:ea typeface="Poppins Bold"/>
                <a:cs typeface="Poppins Bold"/>
                <a:sym typeface="Poppins Bold"/>
              </a:rPr>
              <a:t>Norsk Dysmeliforening</a:t>
            </a:r>
            <a:r>
              <a:rPr lang="en-US" sz="9046" b="true">
                <a:solidFill>
                  <a:srgbClr val="7E3C49"/>
                </a:solidFill>
                <a:latin typeface="Poppins Bold"/>
                <a:ea typeface="Poppins Bold"/>
                <a:cs typeface="Poppins Bold"/>
                <a:sym typeface="Poppins Bold"/>
              </a:rPr>
              <a:t> </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4EDE4"/>
        </a:solidFill>
      </p:bgPr>
    </p:bg>
    <p:spTree>
      <p:nvGrpSpPr>
        <p:cNvPr id="1" name=""/>
        <p:cNvGrpSpPr/>
        <p:nvPr/>
      </p:nvGrpSpPr>
      <p:grpSpPr>
        <a:xfrm>
          <a:off x="0" y="0"/>
          <a:ext cx="0" cy="0"/>
          <a:chOff x="0" y="0"/>
          <a:chExt cx="0" cy="0"/>
        </a:xfrm>
      </p:grpSpPr>
      <p:sp>
        <p:nvSpPr>
          <p:cNvPr name="Freeform 2" id="2"/>
          <p:cNvSpPr/>
          <p:nvPr/>
        </p:nvSpPr>
        <p:spPr>
          <a:xfrm flipH="false" flipV="false" rot="2923789">
            <a:off x="16789310" y="5157848"/>
            <a:ext cx="3370707" cy="4114800"/>
          </a:xfrm>
          <a:custGeom>
            <a:avLst/>
            <a:gdLst/>
            <a:ahLst/>
            <a:cxnLst/>
            <a:rect r="r" b="b" t="t" l="l"/>
            <a:pathLst>
              <a:path h="4114800" w="3370707">
                <a:moveTo>
                  <a:pt x="0" y="0"/>
                </a:moveTo>
                <a:lnTo>
                  <a:pt x="3370707" y="0"/>
                </a:lnTo>
                <a:lnTo>
                  <a:pt x="3370707"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5528231" y="7133273"/>
            <a:ext cx="4159865" cy="4114800"/>
          </a:xfrm>
          <a:custGeom>
            <a:avLst/>
            <a:gdLst/>
            <a:ahLst/>
            <a:cxnLst/>
            <a:rect r="r" b="b" t="t" l="l"/>
            <a:pathLst>
              <a:path h="4114800" w="4159865">
                <a:moveTo>
                  <a:pt x="0" y="0"/>
                </a:moveTo>
                <a:lnTo>
                  <a:pt x="4159865" y="0"/>
                </a:lnTo>
                <a:lnTo>
                  <a:pt x="4159865" y="4114799"/>
                </a:lnTo>
                <a:lnTo>
                  <a:pt x="0" y="411479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1065113" y="914400"/>
            <a:ext cx="8078887" cy="750570"/>
          </a:xfrm>
          <a:prstGeom prst="rect">
            <a:avLst/>
          </a:prstGeom>
        </p:spPr>
        <p:txBody>
          <a:bodyPr anchor="t" rtlCol="false" tIns="0" lIns="0" bIns="0" rIns="0">
            <a:spAutoFit/>
          </a:bodyPr>
          <a:lstStyle/>
          <a:p>
            <a:pPr algn="ctr">
              <a:lnSpc>
                <a:spcPts val="5880"/>
              </a:lnSpc>
            </a:pPr>
            <a:r>
              <a:rPr lang="en-US" sz="4200" b="true">
                <a:solidFill>
                  <a:srgbClr val="009D7A"/>
                </a:solidFill>
                <a:latin typeface="Poppins Semi-Bold"/>
                <a:ea typeface="Poppins Semi-Bold"/>
                <a:cs typeface="Poppins Semi-Bold"/>
                <a:sym typeface="Poppins Semi-Bold"/>
              </a:rPr>
              <a:t>Aktivitetsstøtte til lokallagene</a:t>
            </a:r>
          </a:p>
        </p:txBody>
      </p:sp>
      <p:sp>
        <p:nvSpPr>
          <p:cNvPr name="TextBox 5" id="5"/>
          <p:cNvSpPr txBox="true"/>
          <p:nvPr/>
        </p:nvSpPr>
        <p:spPr>
          <a:xfrm rot="0">
            <a:off x="1028700" y="1918479"/>
            <a:ext cx="16034246" cy="651510"/>
          </a:xfrm>
          <a:prstGeom prst="rect">
            <a:avLst/>
          </a:prstGeom>
        </p:spPr>
        <p:txBody>
          <a:bodyPr anchor="t" rtlCol="false" tIns="0" lIns="0" bIns="0" rIns="0">
            <a:spAutoFit/>
          </a:bodyPr>
          <a:lstStyle/>
          <a:p>
            <a:pPr algn="l">
              <a:lnSpc>
                <a:spcPts val="5040"/>
              </a:lnSpc>
              <a:spcBef>
                <a:spcPct val="0"/>
              </a:spcBef>
            </a:pPr>
            <a:r>
              <a:rPr lang="en-US" b="true" sz="3600">
                <a:solidFill>
                  <a:srgbClr val="000000"/>
                </a:solidFill>
                <a:latin typeface="Poppins Bold"/>
                <a:ea typeface="Poppins Bold"/>
                <a:cs typeface="Poppins Bold"/>
                <a:sym typeface="Poppins Bold"/>
              </a:rPr>
              <a:t>Et treff eller en aktivitet gjennomføres slik: </a:t>
            </a:r>
          </a:p>
        </p:txBody>
      </p:sp>
      <p:sp>
        <p:nvSpPr>
          <p:cNvPr name="TextBox 6" id="6"/>
          <p:cNvSpPr txBox="true"/>
          <p:nvPr/>
        </p:nvSpPr>
        <p:spPr>
          <a:xfrm rot="0">
            <a:off x="1372557" y="2827164"/>
            <a:ext cx="13635227" cy="651510"/>
          </a:xfrm>
          <a:prstGeom prst="rect">
            <a:avLst/>
          </a:prstGeom>
        </p:spPr>
        <p:txBody>
          <a:bodyPr anchor="t" rtlCol="false" tIns="0" lIns="0" bIns="0" rIns="0">
            <a:spAutoFit/>
          </a:bodyPr>
          <a:lstStyle/>
          <a:p>
            <a:pPr algn="l">
              <a:lnSpc>
                <a:spcPts val="5040"/>
              </a:lnSpc>
              <a:spcBef>
                <a:spcPct val="0"/>
              </a:spcBef>
            </a:pPr>
            <a:r>
              <a:rPr lang="en-US" sz="3600">
                <a:solidFill>
                  <a:srgbClr val="000000"/>
                </a:solidFill>
                <a:latin typeface="Poppins"/>
                <a:ea typeface="Poppins"/>
                <a:cs typeface="Poppins"/>
                <a:sym typeface="Poppins"/>
              </a:rPr>
              <a:t>Inviter</a:t>
            </a:r>
            <a:r>
              <a:rPr lang="en-US" sz="3600">
                <a:solidFill>
                  <a:srgbClr val="000000"/>
                </a:solidFill>
                <a:latin typeface="Poppins"/>
                <a:ea typeface="Poppins"/>
                <a:cs typeface="Poppins"/>
                <a:sym typeface="Poppins"/>
              </a:rPr>
              <a:t> til arrangement, via Spond</a:t>
            </a:r>
          </a:p>
        </p:txBody>
      </p:sp>
      <p:sp>
        <p:nvSpPr>
          <p:cNvPr name="TextBox 7" id="7"/>
          <p:cNvSpPr txBox="true"/>
          <p:nvPr/>
        </p:nvSpPr>
        <p:spPr>
          <a:xfrm rot="0">
            <a:off x="1372557" y="3612827"/>
            <a:ext cx="16034246" cy="1289685"/>
          </a:xfrm>
          <a:prstGeom prst="rect">
            <a:avLst/>
          </a:prstGeom>
        </p:spPr>
        <p:txBody>
          <a:bodyPr anchor="t" rtlCol="false" tIns="0" lIns="0" bIns="0" rIns="0">
            <a:spAutoFit/>
          </a:bodyPr>
          <a:lstStyle/>
          <a:p>
            <a:pPr algn="l">
              <a:lnSpc>
                <a:spcPts val="5040"/>
              </a:lnSpc>
              <a:spcBef>
                <a:spcPct val="0"/>
              </a:spcBef>
            </a:pPr>
            <a:r>
              <a:rPr lang="en-US" sz="3600">
                <a:solidFill>
                  <a:srgbClr val="000000"/>
                </a:solidFill>
                <a:latin typeface="Poppins"/>
                <a:ea typeface="Poppins"/>
                <a:cs typeface="Poppins"/>
                <a:sym typeface="Poppins"/>
              </a:rPr>
              <a:t>Gjennomfør arrangement og legg ut for alle utgifter. </a:t>
            </a:r>
            <a:r>
              <a:rPr lang="en-US" sz="3600" i="true">
                <a:solidFill>
                  <a:srgbClr val="000000"/>
                </a:solidFill>
                <a:latin typeface="Poppins Italics"/>
                <a:ea typeface="Poppins Italics"/>
                <a:cs typeface="Poppins Italics"/>
                <a:sym typeface="Poppins Italics"/>
              </a:rPr>
              <a:t>For å få </a:t>
            </a:r>
          </a:p>
          <a:p>
            <a:pPr algn="l">
              <a:lnSpc>
                <a:spcPts val="5040"/>
              </a:lnSpc>
              <a:spcBef>
                <a:spcPct val="0"/>
              </a:spcBef>
            </a:pPr>
            <a:r>
              <a:rPr lang="en-US" sz="3600" i="true">
                <a:solidFill>
                  <a:srgbClr val="000000"/>
                </a:solidFill>
                <a:latin typeface="Poppins Italics"/>
                <a:ea typeface="Poppins Italics"/>
                <a:cs typeface="Poppins Italics"/>
                <a:sym typeface="Poppins Italics"/>
              </a:rPr>
              <a:t>refundert utgiftene, må du ta vare på kvitteringer</a:t>
            </a:r>
          </a:p>
        </p:txBody>
      </p:sp>
      <p:sp>
        <p:nvSpPr>
          <p:cNvPr name="TextBox 8" id="8"/>
          <p:cNvSpPr txBox="true"/>
          <p:nvPr/>
        </p:nvSpPr>
        <p:spPr>
          <a:xfrm rot="0">
            <a:off x="1372557" y="5036665"/>
            <a:ext cx="16579464" cy="1927860"/>
          </a:xfrm>
          <a:prstGeom prst="rect">
            <a:avLst/>
          </a:prstGeom>
        </p:spPr>
        <p:txBody>
          <a:bodyPr anchor="t" rtlCol="false" tIns="0" lIns="0" bIns="0" rIns="0">
            <a:spAutoFit/>
          </a:bodyPr>
          <a:lstStyle/>
          <a:p>
            <a:pPr algn="l">
              <a:lnSpc>
                <a:spcPts val="5040"/>
              </a:lnSpc>
              <a:spcBef>
                <a:spcPct val="0"/>
              </a:spcBef>
            </a:pPr>
            <a:r>
              <a:rPr lang="en-US" sz="3600">
                <a:solidFill>
                  <a:srgbClr val="000000"/>
                </a:solidFill>
                <a:latin typeface="Poppins"/>
                <a:ea typeface="Poppins"/>
                <a:cs typeface="Poppins"/>
                <a:sym typeface="Poppins"/>
              </a:rPr>
              <a:t>Send regnskap til</a:t>
            </a:r>
            <a:r>
              <a:rPr lang="en-US" sz="3600">
                <a:solidFill>
                  <a:srgbClr val="009D7A"/>
                </a:solidFill>
                <a:latin typeface="Poppins"/>
                <a:ea typeface="Poppins"/>
                <a:cs typeface="Poppins"/>
                <a:sym typeface="Poppins"/>
              </a:rPr>
              <a:t> okonomi@dysmeli.no</a:t>
            </a:r>
            <a:r>
              <a:rPr lang="en-US" sz="3600">
                <a:solidFill>
                  <a:srgbClr val="000000"/>
                </a:solidFill>
                <a:latin typeface="Poppins"/>
                <a:ea typeface="Poppins"/>
                <a:cs typeface="Poppins"/>
                <a:sym typeface="Poppins"/>
              </a:rPr>
              <a:t>, og bekreftelse på gjennomføring av arrangement til </a:t>
            </a:r>
            <a:r>
              <a:rPr lang="en-US" sz="3600">
                <a:solidFill>
                  <a:srgbClr val="009D7A"/>
                </a:solidFill>
                <a:latin typeface="Poppins"/>
                <a:ea typeface="Poppins"/>
                <a:cs typeface="Poppins"/>
                <a:sym typeface="Poppins"/>
              </a:rPr>
              <a:t>maren@dysmeli.no</a:t>
            </a:r>
            <a:r>
              <a:rPr lang="en-US" sz="3600">
                <a:solidFill>
                  <a:srgbClr val="000000"/>
                </a:solidFill>
                <a:latin typeface="Poppins"/>
                <a:ea typeface="Poppins"/>
                <a:cs typeface="Poppins"/>
                <a:sym typeface="Poppins"/>
              </a:rPr>
              <a:t> og </a:t>
            </a:r>
            <a:r>
              <a:rPr lang="en-US" sz="3600">
                <a:solidFill>
                  <a:srgbClr val="009D7A"/>
                </a:solidFill>
                <a:latin typeface="Poppins"/>
                <a:ea typeface="Poppins"/>
                <a:cs typeface="Poppins"/>
                <a:sym typeface="Poppins"/>
              </a:rPr>
              <a:t>ragna@dysmeli.no. </a:t>
            </a:r>
          </a:p>
        </p:txBody>
      </p:sp>
      <p:sp>
        <p:nvSpPr>
          <p:cNvPr name="Freeform 9" id="9"/>
          <p:cNvSpPr/>
          <p:nvPr/>
        </p:nvSpPr>
        <p:spPr>
          <a:xfrm flipH="false" flipV="false" rot="0">
            <a:off x="1028700" y="8797075"/>
            <a:ext cx="3991373" cy="461225"/>
          </a:xfrm>
          <a:custGeom>
            <a:avLst/>
            <a:gdLst/>
            <a:ahLst/>
            <a:cxnLst/>
            <a:rect r="r" b="b" t="t" l="l"/>
            <a:pathLst>
              <a:path h="461225" w="3991373">
                <a:moveTo>
                  <a:pt x="0" y="0"/>
                </a:moveTo>
                <a:lnTo>
                  <a:pt x="3991373" y="0"/>
                </a:lnTo>
                <a:lnTo>
                  <a:pt x="3991373" y="461225"/>
                </a:lnTo>
                <a:lnTo>
                  <a:pt x="0" y="461225"/>
                </a:lnTo>
                <a:lnTo>
                  <a:pt x="0" y="0"/>
                </a:lnTo>
                <a:close/>
              </a:path>
            </a:pathLst>
          </a:custGeom>
          <a:blipFill>
            <a:blip r:embed="rId6"/>
            <a:stretch>
              <a:fillRect l="0" t="0" r="0" b="0"/>
            </a:stretch>
          </a:blipFill>
        </p:spPr>
      </p:sp>
      <p:sp>
        <p:nvSpPr>
          <p:cNvPr name="TextBox 10" id="10"/>
          <p:cNvSpPr txBox="true"/>
          <p:nvPr/>
        </p:nvSpPr>
        <p:spPr>
          <a:xfrm rot="0">
            <a:off x="1372557" y="7110473"/>
            <a:ext cx="16230600" cy="1289685"/>
          </a:xfrm>
          <a:prstGeom prst="rect">
            <a:avLst/>
          </a:prstGeom>
        </p:spPr>
        <p:txBody>
          <a:bodyPr anchor="t" rtlCol="false" tIns="0" lIns="0" bIns="0" rIns="0">
            <a:spAutoFit/>
          </a:bodyPr>
          <a:lstStyle/>
          <a:p>
            <a:pPr algn="l">
              <a:lnSpc>
                <a:spcPts val="5040"/>
              </a:lnSpc>
              <a:spcBef>
                <a:spcPct val="0"/>
              </a:spcBef>
            </a:pPr>
            <a:r>
              <a:rPr lang="en-US" sz="3600">
                <a:solidFill>
                  <a:srgbClr val="000000"/>
                </a:solidFill>
                <a:latin typeface="Poppins"/>
                <a:ea typeface="Poppins"/>
                <a:cs typeface="Poppins"/>
                <a:sym typeface="Poppins"/>
              </a:rPr>
              <a:t>Gjerne også send bilder og tekst til dysmelisten@dysmeli.no​, men dette er valgfritt. </a:t>
            </a:r>
          </a:p>
        </p:txBody>
      </p:sp>
      <p:sp>
        <p:nvSpPr>
          <p:cNvPr name="Freeform 11" id="11"/>
          <p:cNvSpPr/>
          <p:nvPr/>
        </p:nvSpPr>
        <p:spPr>
          <a:xfrm flipH="false" flipV="false" rot="0">
            <a:off x="502783" y="3090688"/>
            <a:ext cx="724255" cy="229237"/>
          </a:xfrm>
          <a:custGeom>
            <a:avLst/>
            <a:gdLst/>
            <a:ahLst/>
            <a:cxnLst/>
            <a:rect r="r" b="b" t="t" l="l"/>
            <a:pathLst>
              <a:path h="229237" w="724255">
                <a:moveTo>
                  <a:pt x="0" y="0"/>
                </a:moveTo>
                <a:lnTo>
                  <a:pt x="724255" y="0"/>
                </a:lnTo>
                <a:lnTo>
                  <a:pt x="724255" y="229236"/>
                </a:lnTo>
                <a:lnTo>
                  <a:pt x="0" y="22923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 id="12"/>
          <p:cNvSpPr/>
          <p:nvPr/>
        </p:nvSpPr>
        <p:spPr>
          <a:xfrm flipH="false" flipV="false" rot="0">
            <a:off x="502783" y="3891424"/>
            <a:ext cx="724255" cy="229237"/>
          </a:xfrm>
          <a:custGeom>
            <a:avLst/>
            <a:gdLst/>
            <a:ahLst/>
            <a:cxnLst/>
            <a:rect r="r" b="b" t="t" l="l"/>
            <a:pathLst>
              <a:path h="229237" w="724255">
                <a:moveTo>
                  <a:pt x="0" y="0"/>
                </a:moveTo>
                <a:lnTo>
                  <a:pt x="724255" y="0"/>
                </a:lnTo>
                <a:lnTo>
                  <a:pt x="724255" y="229237"/>
                </a:lnTo>
                <a:lnTo>
                  <a:pt x="0" y="229237"/>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3" id="13"/>
          <p:cNvSpPr/>
          <p:nvPr/>
        </p:nvSpPr>
        <p:spPr>
          <a:xfrm flipH="false" flipV="false" rot="0">
            <a:off x="502783" y="5349386"/>
            <a:ext cx="724255" cy="229237"/>
          </a:xfrm>
          <a:custGeom>
            <a:avLst/>
            <a:gdLst/>
            <a:ahLst/>
            <a:cxnLst/>
            <a:rect r="r" b="b" t="t" l="l"/>
            <a:pathLst>
              <a:path h="229237" w="724255">
                <a:moveTo>
                  <a:pt x="0" y="0"/>
                </a:moveTo>
                <a:lnTo>
                  <a:pt x="724255" y="0"/>
                </a:lnTo>
                <a:lnTo>
                  <a:pt x="724255" y="229237"/>
                </a:lnTo>
                <a:lnTo>
                  <a:pt x="0" y="229237"/>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4" id="14"/>
          <p:cNvSpPr/>
          <p:nvPr/>
        </p:nvSpPr>
        <p:spPr>
          <a:xfrm flipH="false" flipV="false" rot="0">
            <a:off x="502783" y="7376806"/>
            <a:ext cx="724255" cy="229237"/>
          </a:xfrm>
          <a:custGeom>
            <a:avLst/>
            <a:gdLst/>
            <a:ahLst/>
            <a:cxnLst/>
            <a:rect r="r" b="b" t="t" l="l"/>
            <a:pathLst>
              <a:path h="229237" w="724255">
                <a:moveTo>
                  <a:pt x="0" y="0"/>
                </a:moveTo>
                <a:lnTo>
                  <a:pt x="724255" y="0"/>
                </a:lnTo>
                <a:lnTo>
                  <a:pt x="724255" y="229237"/>
                </a:lnTo>
                <a:lnTo>
                  <a:pt x="0" y="229237"/>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5" id="15"/>
          <p:cNvSpPr txBox="true"/>
          <p:nvPr/>
        </p:nvSpPr>
        <p:spPr>
          <a:xfrm rot="0">
            <a:off x="6990661" y="8932437"/>
            <a:ext cx="16034246" cy="592455"/>
          </a:xfrm>
          <a:prstGeom prst="rect">
            <a:avLst/>
          </a:prstGeom>
        </p:spPr>
        <p:txBody>
          <a:bodyPr anchor="t" rtlCol="false" tIns="0" lIns="0" bIns="0" rIns="0">
            <a:spAutoFit/>
          </a:bodyPr>
          <a:lstStyle/>
          <a:p>
            <a:pPr algn="l">
              <a:lnSpc>
                <a:spcPts val="4620"/>
              </a:lnSpc>
              <a:spcBef>
                <a:spcPct val="0"/>
              </a:spcBef>
            </a:pPr>
            <a:r>
              <a:rPr lang="en-US" b="true" sz="3300">
                <a:solidFill>
                  <a:srgbClr val="000000"/>
                </a:solidFill>
                <a:latin typeface="Poppins Bold"/>
                <a:ea typeface="Poppins Bold"/>
                <a:cs typeface="Poppins Bold"/>
                <a:sym typeface="Poppins Bold"/>
              </a:rPr>
              <a:t>Se eksepel på regnskap neste slide ---&gt;</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4EDE4"/>
        </a:solidFill>
      </p:bgPr>
    </p:bg>
    <p:spTree>
      <p:nvGrpSpPr>
        <p:cNvPr id="1" name=""/>
        <p:cNvGrpSpPr/>
        <p:nvPr/>
      </p:nvGrpSpPr>
      <p:grpSpPr>
        <a:xfrm>
          <a:off x="0" y="0"/>
          <a:ext cx="0" cy="0"/>
          <a:chOff x="0" y="0"/>
          <a:chExt cx="0" cy="0"/>
        </a:xfrm>
      </p:grpSpPr>
      <p:sp>
        <p:nvSpPr>
          <p:cNvPr name="Freeform 2" id="2"/>
          <p:cNvSpPr/>
          <p:nvPr/>
        </p:nvSpPr>
        <p:spPr>
          <a:xfrm flipH="false" flipV="false" rot="2923789">
            <a:off x="13608633" y="8229600"/>
            <a:ext cx="3370707" cy="4114800"/>
          </a:xfrm>
          <a:custGeom>
            <a:avLst/>
            <a:gdLst/>
            <a:ahLst/>
            <a:cxnLst/>
            <a:rect r="r" b="b" t="t" l="l"/>
            <a:pathLst>
              <a:path h="4114800" w="3370707">
                <a:moveTo>
                  <a:pt x="0" y="0"/>
                </a:moveTo>
                <a:lnTo>
                  <a:pt x="3370707" y="0"/>
                </a:lnTo>
                <a:lnTo>
                  <a:pt x="3370707"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5528231" y="7133273"/>
            <a:ext cx="4159865" cy="4114800"/>
          </a:xfrm>
          <a:custGeom>
            <a:avLst/>
            <a:gdLst/>
            <a:ahLst/>
            <a:cxnLst/>
            <a:rect r="r" b="b" t="t" l="l"/>
            <a:pathLst>
              <a:path h="4114800" w="4159865">
                <a:moveTo>
                  <a:pt x="0" y="0"/>
                </a:moveTo>
                <a:lnTo>
                  <a:pt x="4159865" y="0"/>
                </a:lnTo>
                <a:lnTo>
                  <a:pt x="4159865" y="4114799"/>
                </a:lnTo>
                <a:lnTo>
                  <a:pt x="0" y="411479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1065113" y="914400"/>
            <a:ext cx="8078887" cy="750570"/>
          </a:xfrm>
          <a:prstGeom prst="rect">
            <a:avLst/>
          </a:prstGeom>
        </p:spPr>
        <p:txBody>
          <a:bodyPr anchor="t" rtlCol="false" tIns="0" lIns="0" bIns="0" rIns="0">
            <a:spAutoFit/>
          </a:bodyPr>
          <a:lstStyle/>
          <a:p>
            <a:pPr algn="ctr">
              <a:lnSpc>
                <a:spcPts val="5880"/>
              </a:lnSpc>
            </a:pPr>
            <a:r>
              <a:rPr lang="en-US" sz="4200" b="true">
                <a:solidFill>
                  <a:srgbClr val="009D7A"/>
                </a:solidFill>
                <a:latin typeface="Poppins Semi-Bold"/>
                <a:ea typeface="Poppins Semi-Bold"/>
                <a:cs typeface="Poppins Semi-Bold"/>
                <a:sym typeface="Poppins Semi-Bold"/>
              </a:rPr>
              <a:t>Aktivitetsstøtte til lokallagene</a:t>
            </a:r>
          </a:p>
        </p:txBody>
      </p:sp>
      <p:sp>
        <p:nvSpPr>
          <p:cNvPr name="TextBox 5" id="5"/>
          <p:cNvSpPr txBox="true"/>
          <p:nvPr/>
        </p:nvSpPr>
        <p:spPr>
          <a:xfrm rot="0">
            <a:off x="1028700" y="1918479"/>
            <a:ext cx="16034246" cy="651510"/>
          </a:xfrm>
          <a:prstGeom prst="rect">
            <a:avLst/>
          </a:prstGeom>
        </p:spPr>
        <p:txBody>
          <a:bodyPr anchor="t" rtlCol="false" tIns="0" lIns="0" bIns="0" rIns="0">
            <a:spAutoFit/>
          </a:bodyPr>
          <a:lstStyle/>
          <a:p>
            <a:pPr algn="l">
              <a:lnSpc>
                <a:spcPts val="5040"/>
              </a:lnSpc>
              <a:spcBef>
                <a:spcPct val="0"/>
              </a:spcBef>
            </a:pPr>
            <a:r>
              <a:rPr lang="en-US" b="true" sz="3600">
                <a:solidFill>
                  <a:srgbClr val="000000"/>
                </a:solidFill>
                <a:latin typeface="Poppins Bold"/>
                <a:ea typeface="Poppins Bold"/>
                <a:cs typeface="Poppins Bold"/>
                <a:sym typeface="Poppins Bold"/>
              </a:rPr>
              <a:t>Regnskap for arrangementet:</a:t>
            </a:r>
          </a:p>
        </p:txBody>
      </p:sp>
      <p:sp>
        <p:nvSpPr>
          <p:cNvPr name="Freeform 6" id="6"/>
          <p:cNvSpPr/>
          <p:nvPr/>
        </p:nvSpPr>
        <p:spPr>
          <a:xfrm flipH="false" flipV="false" rot="0">
            <a:off x="1028700" y="8797075"/>
            <a:ext cx="3991373" cy="461225"/>
          </a:xfrm>
          <a:custGeom>
            <a:avLst/>
            <a:gdLst/>
            <a:ahLst/>
            <a:cxnLst/>
            <a:rect r="r" b="b" t="t" l="l"/>
            <a:pathLst>
              <a:path h="461225" w="3991373">
                <a:moveTo>
                  <a:pt x="0" y="0"/>
                </a:moveTo>
                <a:lnTo>
                  <a:pt x="3991373" y="0"/>
                </a:lnTo>
                <a:lnTo>
                  <a:pt x="3991373" y="461225"/>
                </a:lnTo>
                <a:lnTo>
                  <a:pt x="0" y="461225"/>
                </a:lnTo>
                <a:lnTo>
                  <a:pt x="0" y="0"/>
                </a:lnTo>
                <a:close/>
              </a:path>
            </a:pathLst>
          </a:custGeom>
          <a:blipFill>
            <a:blip r:embed="rId6"/>
            <a:stretch>
              <a:fillRect l="0" t="0" r="0" b="0"/>
            </a:stretch>
          </a:blipFill>
        </p:spPr>
      </p:sp>
      <p:sp>
        <p:nvSpPr>
          <p:cNvPr name="TextBox 7" id="7"/>
          <p:cNvSpPr txBox="true"/>
          <p:nvPr/>
        </p:nvSpPr>
        <p:spPr>
          <a:xfrm rot="0">
            <a:off x="1065113" y="2827164"/>
            <a:ext cx="14463118" cy="5118735"/>
          </a:xfrm>
          <a:prstGeom prst="rect">
            <a:avLst/>
          </a:prstGeom>
        </p:spPr>
        <p:txBody>
          <a:bodyPr anchor="t" rtlCol="false" tIns="0" lIns="0" bIns="0" rIns="0">
            <a:spAutoFit/>
          </a:bodyPr>
          <a:lstStyle/>
          <a:p>
            <a:pPr algn="l">
              <a:lnSpc>
                <a:spcPts val="5040"/>
              </a:lnSpc>
              <a:spcBef>
                <a:spcPct val="0"/>
              </a:spcBef>
            </a:pPr>
            <a:r>
              <a:rPr lang="en-US" sz="3600">
                <a:solidFill>
                  <a:srgbClr val="000000"/>
                </a:solidFill>
                <a:latin typeface="Poppins"/>
                <a:ea typeface="Poppins"/>
                <a:cs typeface="Poppins"/>
                <a:sym typeface="Poppins"/>
              </a:rPr>
              <a:t>Et eksempel på regnskap etter gjennomført treff kan se slik ut:</a:t>
            </a:r>
          </a:p>
          <a:p>
            <a:pPr algn="l">
              <a:lnSpc>
                <a:spcPts val="5040"/>
              </a:lnSpc>
              <a:spcBef>
                <a:spcPct val="0"/>
              </a:spcBef>
            </a:pPr>
          </a:p>
          <a:p>
            <a:pPr algn="l">
              <a:lnSpc>
                <a:spcPts val="5040"/>
              </a:lnSpc>
              <a:spcBef>
                <a:spcPct val="0"/>
              </a:spcBef>
            </a:pPr>
            <a:r>
              <a:rPr lang="en-US" b="true" sz="3600">
                <a:solidFill>
                  <a:srgbClr val="000000"/>
                </a:solidFill>
                <a:latin typeface="Poppins Bold"/>
                <a:ea typeface="Poppins Bold"/>
                <a:cs typeface="Poppins Bold"/>
                <a:sym typeface="Poppins Bold"/>
              </a:rPr>
              <a:t>Antall deltakere:</a:t>
            </a:r>
            <a:r>
              <a:rPr lang="en-US" sz="3600">
                <a:solidFill>
                  <a:srgbClr val="000000"/>
                </a:solidFill>
                <a:latin typeface="Poppins"/>
                <a:ea typeface="Poppins"/>
                <a:cs typeface="Poppins"/>
                <a:sym typeface="Poppins"/>
              </a:rPr>
              <a:t> 7</a:t>
            </a:r>
          </a:p>
          <a:p>
            <a:pPr algn="l">
              <a:lnSpc>
                <a:spcPts val="5040"/>
              </a:lnSpc>
              <a:spcBef>
                <a:spcPct val="0"/>
              </a:spcBef>
            </a:pPr>
            <a:r>
              <a:rPr lang="en-US" b="true" sz="3600">
                <a:solidFill>
                  <a:srgbClr val="000000"/>
                </a:solidFill>
                <a:latin typeface="Poppins Bold"/>
                <a:ea typeface="Poppins Bold"/>
                <a:cs typeface="Poppins Bold"/>
                <a:sym typeface="Poppins Bold"/>
              </a:rPr>
              <a:t>Egenandel:</a:t>
            </a:r>
            <a:r>
              <a:rPr lang="en-US" sz="3600">
                <a:solidFill>
                  <a:srgbClr val="000000"/>
                </a:solidFill>
                <a:latin typeface="Poppins"/>
                <a:ea typeface="Poppins"/>
                <a:cs typeface="Poppins"/>
                <a:sym typeface="Poppins"/>
              </a:rPr>
              <a:t> 50 pr deltaker. Sum: 350,-</a:t>
            </a:r>
          </a:p>
          <a:p>
            <a:pPr algn="l">
              <a:lnSpc>
                <a:spcPts val="5040"/>
              </a:lnSpc>
              <a:spcBef>
                <a:spcPct val="0"/>
              </a:spcBef>
            </a:pPr>
            <a:r>
              <a:rPr lang="en-US" b="true" sz="3600">
                <a:solidFill>
                  <a:srgbClr val="000000"/>
                </a:solidFill>
                <a:latin typeface="Poppins Bold"/>
                <a:ea typeface="Poppins Bold"/>
                <a:cs typeface="Poppins Bold"/>
                <a:sym typeface="Poppins Bold"/>
              </a:rPr>
              <a:t>Utgifter:</a:t>
            </a:r>
            <a:r>
              <a:rPr lang="en-US" sz="3600">
                <a:solidFill>
                  <a:srgbClr val="000000"/>
                </a:solidFill>
                <a:latin typeface="Poppins"/>
                <a:ea typeface="Poppins"/>
                <a:cs typeface="Poppins"/>
                <a:sym typeface="Poppins"/>
              </a:rPr>
              <a:t> 3 pizza av 230,- Sum: 690,- (690 - 350= 340,-)</a:t>
            </a:r>
          </a:p>
          <a:p>
            <a:pPr algn="l">
              <a:lnSpc>
                <a:spcPts val="5040"/>
              </a:lnSpc>
              <a:spcBef>
                <a:spcPct val="0"/>
              </a:spcBef>
            </a:pPr>
            <a:r>
              <a:rPr lang="en-US" b="true" sz="3600">
                <a:solidFill>
                  <a:srgbClr val="000000"/>
                </a:solidFill>
                <a:latin typeface="Poppins Bold"/>
                <a:ea typeface="Poppins Bold"/>
                <a:cs typeface="Poppins Bold"/>
                <a:sym typeface="Poppins Bold"/>
              </a:rPr>
              <a:t>Refunder 340,- til konto</a:t>
            </a:r>
            <a:r>
              <a:rPr lang="en-US" sz="3600">
                <a:solidFill>
                  <a:srgbClr val="000000"/>
                </a:solidFill>
                <a:latin typeface="Poppins"/>
                <a:ea typeface="Poppins"/>
                <a:cs typeface="Poppins"/>
                <a:sym typeface="Poppins"/>
              </a:rPr>
              <a:t>:</a:t>
            </a:r>
          </a:p>
          <a:p>
            <a:pPr algn="l">
              <a:lnSpc>
                <a:spcPts val="5040"/>
              </a:lnSpc>
              <a:spcBef>
                <a:spcPct val="0"/>
              </a:spcBef>
            </a:pPr>
          </a:p>
          <a:p>
            <a:pPr algn="l">
              <a:lnSpc>
                <a:spcPts val="5040"/>
              </a:lnSpc>
              <a:spcBef>
                <a:spcPct val="0"/>
              </a:spcBef>
            </a:pPr>
            <a:r>
              <a:rPr lang="en-US" b="true" sz="3600">
                <a:solidFill>
                  <a:srgbClr val="000000"/>
                </a:solidFill>
                <a:latin typeface="Poppins Bold"/>
                <a:ea typeface="Poppins Bold"/>
                <a:cs typeface="Poppins Bold"/>
                <a:sym typeface="Poppins Bold"/>
              </a:rPr>
              <a:t>OBS:</a:t>
            </a:r>
            <a:r>
              <a:rPr lang="en-US" sz="3600">
                <a:solidFill>
                  <a:srgbClr val="000000"/>
                </a:solidFill>
                <a:latin typeface="Poppins"/>
                <a:ea typeface="Poppins"/>
                <a:cs typeface="Poppins"/>
                <a:sym typeface="Poppins"/>
              </a:rPr>
              <a:t> </a:t>
            </a:r>
            <a:r>
              <a:rPr lang="en-US" sz="3600" i="true">
                <a:solidFill>
                  <a:srgbClr val="000000"/>
                </a:solidFill>
                <a:latin typeface="Poppins Italics"/>
                <a:ea typeface="Poppins Italics"/>
                <a:cs typeface="Poppins Italics"/>
                <a:sym typeface="Poppins Italics"/>
              </a:rPr>
              <a:t>Husk å legge ved bilder av kvittering(er). </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4EDE4"/>
        </a:solidFill>
      </p:bgPr>
    </p:bg>
    <p:spTree>
      <p:nvGrpSpPr>
        <p:cNvPr id="1" name=""/>
        <p:cNvGrpSpPr/>
        <p:nvPr/>
      </p:nvGrpSpPr>
      <p:grpSpPr>
        <a:xfrm>
          <a:off x="0" y="0"/>
          <a:ext cx="0" cy="0"/>
          <a:chOff x="0" y="0"/>
          <a:chExt cx="0" cy="0"/>
        </a:xfrm>
      </p:grpSpPr>
      <p:sp>
        <p:nvSpPr>
          <p:cNvPr name="Freeform 2" id="2"/>
          <p:cNvSpPr/>
          <p:nvPr/>
        </p:nvSpPr>
        <p:spPr>
          <a:xfrm flipH="false" flipV="false" rot="0">
            <a:off x="1028700" y="8797075"/>
            <a:ext cx="3991373" cy="461225"/>
          </a:xfrm>
          <a:custGeom>
            <a:avLst/>
            <a:gdLst/>
            <a:ahLst/>
            <a:cxnLst/>
            <a:rect r="r" b="b" t="t" l="l"/>
            <a:pathLst>
              <a:path h="461225" w="3991373">
                <a:moveTo>
                  <a:pt x="0" y="0"/>
                </a:moveTo>
                <a:lnTo>
                  <a:pt x="3991373" y="0"/>
                </a:lnTo>
                <a:lnTo>
                  <a:pt x="3991373" y="461225"/>
                </a:lnTo>
                <a:lnTo>
                  <a:pt x="0" y="461225"/>
                </a:lnTo>
                <a:lnTo>
                  <a:pt x="0" y="0"/>
                </a:lnTo>
                <a:close/>
              </a:path>
            </a:pathLst>
          </a:custGeom>
          <a:blipFill>
            <a:blip r:embed="rId2"/>
            <a:stretch>
              <a:fillRect l="0" t="0" r="0" b="0"/>
            </a:stretch>
          </a:blipFill>
        </p:spPr>
      </p:sp>
      <p:sp>
        <p:nvSpPr>
          <p:cNvPr name="TextBox 3" id="3"/>
          <p:cNvSpPr txBox="true"/>
          <p:nvPr/>
        </p:nvSpPr>
        <p:spPr>
          <a:xfrm rot="0">
            <a:off x="2942034" y="3409950"/>
            <a:ext cx="12403931" cy="3219450"/>
          </a:xfrm>
          <a:prstGeom prst="rect">
            <a:avLst/>
          </a:prstGeom>
        </p:spPr>
        <p:txBody>
          <a:bodyPr anchor="t" rtlCol="false" tIns="0" lIns="0" bIns="0" rIns="0">
            <a:spAutoFit/>
          </a:bodyPr>
          <a:lstStyle/>
          <a:p>
            <a:pPr algn="ctr">
              <a:lnSpc>
                <a:spcPts val="12599"/>
              </a:lnSpc>
            </a:pPr>
            <a:r>
              <a:rPr lang="en-US" sz="9000" b="true">
                <a:solidFill>
                  <a:srgbClr val="7E3C49"/>
                </a:solidFill>
                <a:latin typeface="Poppins Semi-Bold"/>
                <a:ea typeface="Poppins Semi-Bold"/>
                <a:cs typeface="Poppins Semi-Bold"/>
                <a:sym typeface="Poppins Semi-Bold"/>
              </a:rPr>
              <a:t>Slik oppretter du</a:t>
            </a:r>
            <a:r>
              <a:rPr lang="en-US" sz="9000" b="true">
                <a:solidFill>
                  <a:srgbClr val="000000"/>
                </a:solidFill>
                <a:latin typeface="Poppins Semi-Bold"/>
                <a:ea typeface="Poppins Semi-Bold"/>
                <a:cs typeface="Poppins Semi-Bold"/>
                <a:sym typeface="Poppins Semi-Bold"/>
              </a:rPr>
              <a:t> </a:t>
            </a:r>
          </a:p>
          <a:p>
            <a:pPr algn="ctr">
              <a:lnSpc>
                <a:spcPts val="12599"/>
              </a:lnSpc>
            </a:pPr>
            <a:r>
              <a:rPr lang="en-US" sz="9000" b="true">
                <a:solidFill>
                  <a:srgbClr val="009D7A"/>
                </a:solidFill>
                <a:latin typeface="Poppins Semi-Bold"/>
                <a:ea typeface="Poppins Semi-Bold"/>
                <a:cs typeface="Poppins Semi-Bold"/>
                <a:sym typeface="Poppins Semi-Bold"/>
              </a:rPr>
              <a:t>arrangement i Spond</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F4EDE4"/>
        </a:solidFill>
      </p:bgPr>
    </p:bg>
    <p:spTree>
      <p:nvGrpSpPr>
        <p:cNvPr id="1" name=""/>
        <p:cNvGrpSpPr/>
        <p:nvPr/>
      </p:nvGrpSpPr>
      <p:grpSpPr>
        <a:xfrm>
          <a:off x="0" y="0"/>
          <a:ext cx="0" cy="0"/>
          <a:chOff x="0" y="0"/>
          <a:chExt cx="0" cy="0"/>
        </a:xfrm>
      </p:grpSpPr>
      <p:sp>
        <p:nvSpPr>
          <p:cNvPr name="Freeform 2" id="2"/>
          <p:cNvSpPr/>
          <p:nvPr/>
        </p:nvSpPr>
        <p:spPr>
          <a:xfrm flipH="false" flipV="false" rot="0">
            <a:off x="1028700" y="8797075"/>
            <a:ext cx="3991373" cy="461225"/>
          </a:xfrm>
          <a:custGeom>
            <a:avLst/>
            <a:gdLst/>
            <a:ahLst/>
            <a:cxnLst/>
            <a:rect r="r" b="b" t="t" l="l"/>
            <a:pathLst>
              <a:path h="461225" w="3991373">
                <a:moveTo>
                  <a:pt x="0" y="0"/>
                </a:moveTo>
                <a:lnTo>
                  <a:pt x="3991373" y="0"/>
                </a:lnTo>
                <a:lnTo>
                  <a:pt x="3991373" y="461225"/>
                </a:lnTo>
                <a:lnTo>
                  <a:pt x="0" y="461225"/>
                </a:lnTo>
                <a:lnTo>
                  <a:pt x="0" y="0"/>
                </a:lnTo>
                <a:close/>
              </a:path>
            </a:pathLst>
          </a:custGeom>
          <a:blipFill>
            <a:blip r:embed="rId2"/>
            <a:stretch>
              <a:fillRect l="0" t="0" r="0" b="0"/>
            </a:stretch>
          </a:blipFill>
        </p:spPr>
      </p:sp>
      <p:sp>
        <p:nvSpPr>
          <p:cNvPr name="Freeform 3" id="3"/>
          <p:cNvSpPr/>
          <p:nvPr/>
        </p:nvSpPr>
        <p:spPr>
          <a:xfrm flipH="false" flipV="false" rot="0">
            <a:off x="8192086" y="2183689"/>
            <a:ext cx="8221696" cy="5919621"/>
          </a:xfrm>
          <a:custGeom>
            <a:avLst/>
            <a:gdLst/>
            <a:ahLst/>
            <a:cxnLst/>
            <a:rect r="r" b="b" t="t" l="l"/>
            <a:pathLst>
              <a:path h="5919621" w="8221696">
                <a:moveTo>
                  <a:pt x="0" y="0"/>
                </a:moveTo>
                <a:lnTo>
                  <a:pt x="8221696" y="0"/>
                </a:lnTo>
                <a:lnTo>
                  <a:pt x="8221696" y="5919622"/>
                </a:lnTo>
                <a:lnTo>
                  <a:pt x="0" y="5919622"/>
                </a:lnTo>
                <a:lnTo>
                  <a:pt x="0" y="0"/>
                </a:lnTo>
                <a:close/>
              </a:path>
            </a:pathLst>
          </a:custGeom>
          <a:blipFill>
            <a:blip r:embed="rId3"/>
            <a:stretch>
              <a:fillRect l="0" t="0" r="0" b="0"/>
            </a:stretch>
          </a:blipFill>
          <a:ln w="19050" cap="sq">
            <a:solidFill>
              <a:srgbClr val="009D7A"/>
            </a:solidFill>
            <a:prstDash val="solid"/>
            <a:miter/>
          </a:ln>
        </p:spPr>
      </p:sp>
      <p:sp>
        <p:nvSpPr>
          <p:cNvPr name="Freeform 4" id="4"/>
          <p:cNvSpPr/>
          <p:nvPr/>
        </p:nvSpPr>
        <p:spPr>
          <a:xfrm flipH="false" flipV="false" rot="-1727645">
            <a:off x="15117362" y="8774384"/>
            <a:ext cx="5595265" cy="1770978"/>
          </a:xfrm>
          <a:custGeom>
            <a:avLst/>
            <a:gdLst/>
            <a:ahLst/>
            <a:cxnLst/>
            <a:rect r="r" b="b" t="t" l="l"/>
            <a:pathLst>
              <a:path h="1770978" w="5595265">
                <a:moveTo>
                  <a:pt x="0" y="0"/>
                </a:moveTo>
                <a:lnTo>
                  <a:pt x="5595265" y="0"/>
                </a:lnTo>
                <a:lnTo>
                  <a:pt x="5595265" y="1770978"/>
                </a:lnTo>
                <a:lnTo>
                  <a:pt x="0" y="177097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5245823">
            <a:off x="14545252" y="8398593"/>
            <a:ext cx="2976333" cy="3633367"/>
          </a:xfrm>
          <a:custGeom>
            <a:avLst/>
            <a:gdLst/>
            <a:ahLst/>
            <a:cxnLst/>
            <a:rect r="r" b="b" t="t" l="l"/>
            <a:pathLst>
              <a:path h="3633367" w="2976333">
                <a:moveTo>
                  <a:pt x="0" y="0"/>
                </a:moveTo>
                <a:lnTo>
                  <a:pt x="2976333" y="0"/>
                </a:lnTo>
                <a:lnTo>
                  <a:pt x="2976333" y="3633367"/>
                </a:lnTo>
                <a:lnTo>
                  <a:pt x="0" y="363336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6" id="6"/>
          <p:cNvSpPr txBox="true"/>
          <p:nvPr/>
        </p:nvSpPr>
        <p:spPr>
          <a:xfrm rot="0">
            <a:off x="2255570" y="2078914"/>
            <a:ext cx="5529006" cy="5118735"/>
          </a:xfrm>
          <a:prstGeom prst="rect">
            <a:avLst/>
          </a:prstGeom>
        </p:spPr>
        <p:txBody>
          <a:bodyPr anchor="t" rtlCol="false" tIns="0" lIns="0" bIns="0" rIns="0">
            <a:spAutoFit/>
          </a:bodyPr>
          <a:lstStyle/>
          <a:p>
            <a:pPr algn="l">
              <a:lnSpc>
                <a:spcPts val="5040"/>
              </a:lnSpc>
              <a:spcBef>
                <a:spcPct val="0"/>
              </a:spcBef>
            </a:pPr>
            <a:r>
              <a:rPr lang="en-US" sz="3600">
                <a:solidFill>
                  <a:srgbClr val="000000"/>
                </a:solidFill>
                <a:latin typeface="Poppins"/>
                <a:ea typeface="Poppins"/>
                <a:cs typeface="Poppins"/>
                <a:sym typeface="Poppins"/>
              </a:rPr>
              <a:t>•1. Logg inn i Spond</a:t>
            </a:r>
          </a:p>
          <a:p>
            <a:pPr algn="l">
              <a:lnSpc>
                <a:spcPts val="5040"/>
              </a:lnSpc>
              <a:spcBef>
                <a:spcPct val="0"/>
              </a:spcBef>
            </a:pPr>
          </a:p>
          <a:p>
            <a:pPr algn="l">
              <a:lnSpc>
                <a:spcPts val="5040"/>
              </a:lnSpc>
              <a:spcBef>
                <a:spcPct val="0"/>
              </a:spcBef>
            </a:pPr>
            <a:r>
              <a:rPr lang="en-US" sz="3600">
                <a:solidFill>
                  <a:srgbClr val="000000"/>
                </a:solidFill>
                <a:latin typeface="Poppins"/>
                <a:ea typeface="Poppins"/>
                <a:cs typeface="Poppins"/>
                <a:sym typeface="Poppins"/>
              </a:rPr>
              <a:t>•2. Gå til  “grupper”, og velg her din regions dysmeligruppe</a:t>
            </a:r>
          </a:p>
          <a:p>
            <a:pPr algn="l">
              <a:lnSpc>
                <a:spcPts val="5040"/>
              </a:lnSpc>
              <a:spcBef>
                <a:spcPct val="0"/>
              </a:spcBef>
            </a:pPr>
          </a:p>
          <a:p>
            <a:pPr algn="l">
              <a:lnSpc>
                <a:spcPts val="5040"/>
              </a:lnSpc>
              <a:spcBef>
                <a:spcPct val="0"/>
              </a:spcBef>
            </a:pPr>
            <a:r>
              <a:rPr lang="en-US" sz="3600">
                <a:solidFill>
                  <a:srgbClr val="000000"/>
                </a:solidFill>
                <a:latin typeface="Poppins"/>
                <a:ea typeface="Poppins"/>
                <a:cs typeface="Poppins"/>
                <a:sym typeface="Poppins"/>
              </a:rPr>
              <a:t>• 3. Velg: Arrangementer</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F4EDE4"/>
        </a:solidFill>
      </p:bgPr>
    </p:bg>
    <p:spTree>
      <p:nvGrpSpPr>
        <p:cNvPr id="1" name=""/>
        <p:cNvGrpSpPr/>
        <p:nvPr/>
      </p:nvGrpSpPr>
      <p:grpSpPr>
        <a:xfrm>
          <a:off x="0" y="0"/>
          <a:ext cx="0" cy="0"/>
          <a:chOff x="0" y="0"/>
          <a:chExt cx="0" cy="0"/>
        </a:xfrm>
      </p:grpSpPr>
      <p:sp>
        <p:nvSpPr>
          <p:cNvPr name="Freeform 2" id="2"/>
          <p:cNvSpPr/>
          <p:nvPr/>
        </p:nvSpPr>
        <p:spPr>
          <a:xfrm flipH="false" flipV="false" rot="0">
            <a:off x="1028700" y="8797075"/>
            <a:ext cx="3991373" cy="461225"/>
          </a:xfrm>
          <a:custGeom>
            <a:avLst/>
            <a:gdLst/>
            <a:ahLst/>
            <a:cxnLst/>
            <a:rect r="r" b="b" t="t" l="l"/>
            <a:pathLst>
              <a:path h="461225" w="3991373">
                <a:moveTo>
                  <a:pt x="0" y="0"/>
                </a:moveTo>
                <a:lnTo>
                  <a:pt x="3991373" y="0"/>
                </a:lnTo>
                <a:lnTo>
                  <a:pt x="3991373" y="461225"/>
                </a:lnTo>
                <a:lnTo>
                  <a:pt x="0" y="461225"/>
                </a:lnTo>
                <a:lnTo>
                  <a:pt x="0" y="0"/>
                </a:lnTo>
                <a:close/>
              </a:path>
            </a:pathLst>
          </a:custGeom>
          <a:blipFill>
            <a:blip r:embed="rId2"/>
            <a:stretch>
              <a:fillRect l="0" t="0" r="0" b="0"/>
            </a:stretch>
          </a:blipFill>
        </p:spPr>
      </p:sp>
      <p:sp>
        <p:nvSpPr>
          <p:cNvPr name="Freeform 3" id="3"/>
          <p:cNvSpPr/>
          <p:nvPr/>
        </p:nvSpPr>
        <p:spPr>
          <a:xfrm flipH="false" flipV="false" rot="0">
            <a:off x="1028700" y="3324557"/>
            <a:ext cx="7548350" cy="3637885"/>
          </a:xfrm>
          <a:custGeom>
            <a:avLst/>
            <a:gdLst/>
            <a:ahLst/>
            <a:cxnLst/>
            <a:rect r="r" b="b" t="t" l="l"/>
            <a:pathLst>
              <a:path h="3637885" w="7548350">
                <a:moveTo>
                  <a:pt x="0" y="0"/>
                </a:moveTo>
                <a:lnTo>
                  <a:pt x="7548350" y="0"/>
                </a:lnTo>
                <a:lnTo>
                  <a:pt x="7548350" y="3637886"/>
                </a:lnTo>
                <a:lnTo>
                  <a:pt x="0" y="3637886"/>
                </a:lnTo>
                <a:lnTo>
                  <a:pt x="0" y="0"/>
                </a:lnTo>
                <a:close/>
              </a:path>
            </a:pathLst>
          </a:custGeom>
          <a:blipFill>
            <a:blip r:embed="rId3"/>
            <a:stretch>
              <a:fillRect l="0" t="0" r="0" b="0"/>
            </a:stretch>
          </a:blipFill>
          <a:ln w="19050" cap="sq">
            <a:solidFill>
              <a:srgbClr val="009D7A"/>
            </a:solidFill>
            <a:prstDash val="solid"/>
            <a:miter/>
          </a:ln>
        </p:spPr>
      </p:sp>
      <p:sp>
        <p:nvSpPr>
          <p:cNvPr name="Freeform 4" id="4"/>
          <p:cNvSpPr/>
          <p:nvPr/>
        </p:nvSpPr>
        <p:spPr>
          <a:xfrm flipH="false" flipV="false" rot="0">
            <a:off x="9144000" y="3324557"/>
            <a:ext cx="8134402" cy="3637885"/>
          </a:xfrm>
          <a:custGeom>
            <a:avLst/>
            <a:gdLst/>
            <a:ahLst/>
            <a:cxnLst/>
            <a:rect r="r" b="b" t="t" l="l"/>
            <a:pathLst>
              <a:path h="3637885" w="8134402">
                <a:moveTo>
                  <a:pt x="0" y="0"/>
                </a:moveTo>
                <a:lnTo>
                  <a:pt x="8134402" y="0"/>
                </a:lnTo>
                <a:lnTo>
                  <a:pt x="8134402" y="3637886"/>
                </a:lnTo>
                <a:lnTo>
                  <a:pt x="0" y="3637886"/>
                </a:lnTo>
                <a:lnTo>
                  <a:pt x="0" y="0"/>
                </a:lnTo>
                <a:close/>
              </a:path>
            </a:pathLst>
          </a:custGeom>
          <a:blipFill>
            <a:blip r:embed="rId4"/>
            <a:stretch>
              <a:fillRect l="0" t="0" r="0" b="0"/>
            </a:stretch>
          </a:blipFill>
          <a:ln w="19050" cap="sq">
            <a:solidFill>
              <a:srgbClr val="009D7A"/>
            </a:solidFill>
            <a:prstDash val="solid"/>
            <a:miter/>
          </a:ln>
        </p:spPr>
      </p:sp>
      <p:sp>
        <p:nvSpPr>
          <p:cNvPr name="TextBox 5" id="5"/>
          <p:cNvSpPr txBox="true"/>
          <p:nvPr/>
        </p:nvSpPr>
        <p:spPr>
          <a:xfrm rot="0">
            <a:off x="1047802" y="1346684"/>
            <a:ext cx="16230600" cy="1289685"/>
          </a:xfrm>
          <a:prstGeom prst="rect">
            <a:avLst/>
          </a:prstGeom>
        </p:spPr>
        <p:txBody>
          <a:bodyPr anchor="t" rtlCol="false" tIns="0" lIns="0" bIns="0" rIns="0">
            <a:spAutoFit/>
          </a:bodyPr>
          <a:lstStyle/>
          <a:p>
            <a:pPr algn="l">
              <a:lnSpc>
                <a:spcPts val="5040"/>
              </a:lnSpc>
              <a:spcBef>
                <a:spcPct val="0"/>
              </a:spcBef>
            </a:pPr>
            <a:r>
              <a:rPr lang="en-US" sz="3600">
                <a:solidFill>
                  <a:srgbClr val="000000"/>
                </a:solidFill>
                <a:latin typeface="Poppins"/>
                <a:ea typeface="Poppins"/>
                <a:cs typeface="Poppins"/>
                <a:sym typeface="Poppins"/>
              </a:rPr>
              <a:t>Inviter gjerne hele regionen (hovedgruppen) – da ikke alle pr dags dato tilhører et lokallag. </a:t>
            </a:r>
          </a:p>
        </p:txBody>
      </p:sp>
      <p:sp>
        <p:nvSpPr>
          <p:cNvPr name="Freeform 6" id="6"/>
          <p:cNvSpPr/>
          <p:nvPr/>
        </p:nvSpPr>
        <p:spPr>
          <a:xfrm flipH="false" flipV="false" rot="5812263">
            <a:off x="14174861" y="6546227"/>
            <a:ext cx="5492356" cy="5424146"/>
          </a:xfrm>
          <a:custGeom>
            <a:avLst/>
            <a:gdLst/>
            <a:ahLst/>
            <a:cxnLst/>
            <a:rect r="r" b="b" t="t" l="l"/>
            <a:pathLst>
              <a:path h="5424146" w="5492356">
                <a:moveTo>
                  <a:pt x="0" y="0"/>
                </a:moveTo>
                <a:lnTo>
                  <a:pt x="5492356" y="0"/>
                </a:lnTo>
                <a:lnTo>
                  <a:pt x="5492356" y="5424146"/>
                </a:lnTo>
                <a:lnTo>
                  <a:pt x="0" y="542414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F4EDE4"/>
        </a:solidFill>
      </p:bgPr>
    </p:bg>
    <p:spTree>
      <p:nvGrpSpPr>
        <p:cNvPr id="1" name=""/>
        <p:cNvGrpSpPr/>
        <p:nvPr/>
      </p:nvGrpSpPr>
      <p:grpSpPr>
        <a:xfrm>
          <a:off x="0" y="0"/>
          <a:ext cx="0" cy="0"/>
          <a:chOff x="0" y="0"/>
          <a:chExt cx="0" cy="0"/>
        </a:xfrm>
      </p:grpSpPr>
      <p:sp>
        <p:nvSpPr>
          <p:cNvPr name="Freeform 2" id="2"/>
          <p:cNvSpPr/>
          <p:nvPr/>
        </p:nvSpPr>
        <p:spPr>
          <a:xfrm flipH="false" flipV="false" rot="0">
            <a:off x="1028700" y="8797075"/>
            <a:ext cx="3991373" cy="461225"/>
          </a:xfrm>
          <a:custGeom>
            <a:avLst/>
            <a:gdLst/>
            <a:ahLst/>
            <a:cxnLst/>
            <a:rect r="r" b="b" t="t" l="l"/>
            <a:pathLst>
              <a:path h="461225" w="3991373">
                <a:moveTo>
                  <a:pt x="0" y="0"/>
                </a:moveTo>
                <a:lnTo>
                  <a:pt x="3991373" y="0"/>
                </a:lnTo>
                <a:lnTo>
                  <a:pt x="3991373" y="461225"/>
                </a:lnTo>
                <a:lnTo>
                  <a:pt x="0" y="461225"/>
                </a:lnTo>
                <a:lnTo>
                  <a:pt x="0" y="0"/>
                </a:lnTo>
                <a:close/>
              </a:path>
            </a:pathLst>
          </a:custGeom>
          <a:blipFill>
            <a:blip r:embed="rId2"/>
            <a:stretch>
              <a:fillRect l="0" t="0" r="0" b="0"/>
            </a:stretch>
          </a:blipFill>
        </p:spPr>
      </p:sp>
      <p:sp>
        <p:nvSpPr>
          <p:cNvPr name="Freeform 3" id="3"/>
          <p:cNvSpPr/>
          <p:nvPr/>
        </p:nvSpPr>
        <p:spPr>
          <a:xfrm flipH="false" flipV="false" rot="0">
            <a:off x="1028700" y="2979732"/>
            <a:ext cx="8465262" cy="2920515"/>
          </a:xfrm>
          <a:custGeom>
            <a:avLst/>
            <a:gdLst/>
            <a:ahLst/>
            <a:cxnLst/>
            <a:rect r="r" b="b" t="t" l="l"/>
            <a:pathLst>
              <a:path h="2920515" w="8465262">
                <a:moveTo>
                  <a:pt x="0" y="0"/>
                </a:moveTo>
                <a:lnTo>
                  <a:pt x="8465262" y="0"/>
                </a:lnTo>
                <a:lnTo>
                  <a:pt x="8465262" y="2920516"/>
                </a:lnTo>
                <a:lnTo>
                  <a:pt x="0" y="2920516"/>
                </a:lnTo>
                <a:lnTo>
                  <a:pt x="0" y="0"/>
                </a:lnTo>
                <a:close/>
              </a:path>
            </a:pathLst>
          </a:custGeom>
          <a:blipFill>
            <a:blip r:embed="rId3"/>
            <a:stretch>
              <a:fillRect l="0" t="0" r="0" b="0"/>
            </a:stretch>
          </a:blipFill>
          <a:ln w="19050" cap="sq">
            <a:solidFill>
              <a:srgbClr val="009D7A"/>
            </a:solidFill>
            <a:prstDash val="solid"/>
            <a:miter/>
          </a:ln>
        </p:spPr>
      </p:sp>
      <p:sp>
        <p:nvSpPr>
          <p:cNvPr name="Freeform 4" id="4"/>
          <p:cNvSpPr/>
          <p:nvPr/>
        </p:nvSpPr>
        <p:spPr>
          <a:xfrm flipH="false" flipV="false" rot="0">
            <a:off x="10165308" y="2401172"/>
            <a:ext cx="7093992" cy="5873627"/>
          </a:xfrm>
          <a:custGeom>
            <a:avLst/>
            <a:gdLst/>
            <a:ahLst/>
            <a:cxnLst/>
            <a:rect r="r" b="b" t="t" l="l"/>
            <a:pathLst>
              <a:path h="5873627" w="7093992">
                <a:moveTo>
                  <a:pt x="0" y="0"/>
                </a:moveTo>
                <a:lnTo>
                  <a:pt x="7093992" y="0"/>
                </a:lnTo>
                <a:lnTo>
                  <a:pt x="7093992" y="5873627"/>
                </a:lnTo>
                <a:lnTo>
                  <a:pt x="0" y="5873627"/>
                </a:lnTo>
                <a:lnTo>
                  <a:pt x="0" y="0"/>
                </a:lnTo>
                <a:close/>
              </a:path>
            </a:pathLst>
          </a:custGeom>
          <a:blipFill>
            <a:blip r:embed="rId4"/>
            <a:stretch>
              <a:fillRect l="0" t="0" r="0" b="0"/>
            </a:stretch>
          </a:blipFill>
          <a:ln w="19050" cap="sq">
            <a:solidFill>
              <a:srgbClr val="009D7A"/>
            </a:solidFill>
            <a:prstDash val="solid"/>
            <a:miter/>
          </a:ln>
        </p:spPr>
      </p:sp>
      <p:sp>
        <p:nvSpPr>
          <p:cNvPr name="Freeform 5" id="5"/>
          <p:cNvSpPr/>
          <p:nvPr/>
        </p:nvSpPr>
        <p:spPr>
          <a:xfrm flipH="false" flipV="false" rot="0">
            <a:off x="15649378" y="7692651"/>
            <a:ext cx="3219845" cy="3131299"/>
          </a:xfrm>
          <a:custGeom>
            <a:avLst/>
            <a:gdLst/>
            <a:ahLst/>
            <a:cxnLst/>
            <a:rect r="r" b="b" t="t" l="l"/>
            <a:pathLst>
              <a:path h="3131299" w="3219845">
                <a:moveTo>
                  <a:pt x="0" y="0"/>
                </a:moveTo>
                <a:lnTo>
                  <a:pt x="3219844" y="0"/>
                </a:lnTo>
                <a:lnTo>
                  <a:pt x="3219844" y="3131298"/>
                </a:lnTo>
                <a:lnTo>
                  <a:pt x="0" y="313129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2774321">
            <a:off x="-926687" y="-1912914"/>
            <a:ext cx="3910774" cy="4114800"/>
          </a:xfrm>
          <a:custGeom>
            <a:avLst/>
            <a:gdLst/>
            <a:ahLst/>
            <a:cxnLst/>
            <a:rect r="r" b="b" t="t" l="l"/>
            <a:pathLst>
              <a:path h="4114800" w="3910774">
                <a:moveTo>
                  <a:pt x="0" y="0"/>
                </a:moveTo>
                <a:lnTo>
                  <a:pt x="3910774" y="0"/>
                </a:lnTo>
                <a:lnTo>
                  <a:pt x="3910774"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F4EDE4"/>
        </a:solidFill>
      </p:bgPr>
    </p:bg>
    <p:spTree>
      <p:nvGrpSpPr>
        <p:cNvPr id="1" name=""/>
        <p:cNvGrpSpPr/>
        <p:nvPr/>
      </p:nvGrpSpPr>
      <p:grpSpPr>
        <a:xfrm>
          <a:off x="0" y="0"/>
          <a:ext cx="0" cy="0"/>
          <a:chOff x="0" y="0"/>
          <a:chExt cx="0" cy="0"/>
        </a:xfrm>
      </p:grpSpPr>
      <p:sp>
        <p:nvSpPr>
          <p:cNvPr name="Freeform 2" id="2"/>
          <p:cNvSpPr/>
          <p:nvPr/>
        </p:nvSpPr>
        <p:spPr>
          <a:xfrm flipH="false" flipV="false" rot="0">
            <a:off x="1028700" y="8797075"/>
            <a:ext cx="3991373" cy="461225"/>
          </a:xfrm>
          <a:custGeom>
            <a:avLst/>
            <a:gdLst/>
            <a:ahLst/>
            <a:cxnLst/>
            <a:rect r="r" b="b" t="t" l="l"/>
            <a:pathLst>
              <a:path h="461225" w="3991373">
                <a:moveTo>
                  <a:pt x="0" y="0"/>
                </a:moveTo>
                <a:lnTo>
                  <a:pt x="3991373" y="0"/>
                </a:lnTo>
                <a:lnTo>
                  <a:pt x="3991373" y="461225"/>
                </a:lnTo>
                <a:lnTo>
                  <a:pt x="0" y="461225"/>
                </a:lnTo>
                <a:lnTo>
                  <a:pt x="0" y="0"/>
                </a:lnTo>
                <a:close/>
              </a:path>
            </a:pathLst>
          </a:custGeom>
          <a:blipFill>
            <a:blip r:embed="rId2"/>
            <a:stretch>
              <a:fillRect l="0" t="0" r="0" b="0"/>
            </a:stretch>
          </a:blipFill>
        </p:spPr>
      </p:sp>
      <p:sp>
        <p:nvSpPr>
          <p:cNvPr name="Freeform 3" id="3"/>
          <p:cNvSpPr/>
          <p:nvPr/>
        </p:nvSpPr>
        <p:spPr>
          <a:xfrm flipH="false" flipV="false" rot="0">
            <a:off x="1028700" y="2188178"/>
            <a:ext cx="7096878" cy="6085689"/>
          </a:xfrm>
          <a:custGeom>
            <a:avLst/>
            <a:gdLst/>
            <a:ahLst/>
            <a:cxnLst/>
            <a:rect r="r" b="b" t="t" l="l"/>
            <a:pathLst>
              <a:path h="6085689" w="7096878">
                <a:moveTo>
                  <a:pt x="0" y="0"/>
                </a:moveTo>
                <a:lnTo>
                  <a:pt x="7096878" y="0"/>
                </a:lnTo>
                <a:lnTo>
                  <a:pt x="7096878" y="6085689"/>
                </a:lnTo>
                <a:lnTo>
                  <a:pt x="0" y="6085689"/>
                </a:lnTo>
                <a:lnTo>
                  <a:pt x="0" y="0"/>
                </a:lnTo>
                <a:close/>
              </a:path>
            </a:pathLst>
          </a:custGeom>
          <a:blipFill>
            <a:blip r:embed="rId3"/>
            <a:stretch>
              <a:fillRect l="0" t="0" r="0" b="0"/>
            </a:stretch>
          </a:blipFill>
          <a:ln w="19050" cap="sq">
            <a:solidFill>
              <a:srgbClr val="009D7A"/>
            </a:solidFill>
            <a:prstDash val="solid"/>
            <a:miter/>
          </a:ln>
        </p:spPr>
      </p:sp>
      <p:sp>
        <p:nvSpPr>
          <p:cNvPr name="Freeform 4" id="4"/>
          <p:cNvSpPr/>
          <p:nvPr/>
        </p:nvSpPr>
        <p:spPr>
          <a:xfrm flipH="false" flipV="false" rot="0">
            <a:off x="10477839" y="2188178"/>
            <a:ext cx="6781461" cy="6085689"/>
          </a:xfrm>
          <a:custGeom>
            <a:avLst/>
            <a:gdLst/>
            <a:ahLst/>
            <a:cxnLst/>
            <a:rect r="r" b="b" t="t" l="l"/>
            <a:pathLst>
              <a:path h="6085689" w="6781461">
                <a:moveTo>
                  <a:pt x="0" y="0"/>
                </a:moveTo>
                <a:lnTo>
                  <a:pt x="6781461" y="0"/>
                </a:lnTo>
                <a:lnTo>
                  <a:pt x="6781461" y="6085689"/>
                </a:lnTo>
                <a:lnTo>
                  <a:pt x="0" y="6085689"/>
                </a:lnTo>
                <a:lnTo>
                  <a:pt x="0" y="0"/>
                </a:lnTo>
                <a:close/>
              </a:path>
            </a:pathLst>
          </a:custGeom>
          <a:blipFill>
            <a:blip r:embed="rId4"/>
            <a:stretch>
              <a:fillRect l="0" t="0" r="0" b="0"/>
            </a:stretch>
          </a:blipFill>
          <a:ln w="19050" cap="sq">
            <a:solidFill>
              <a:srgbClr val="009D7A"/>
            </a:solidFill>
            <a:prstDash val="solid"/>
            <a:miter/>
          </a:ln>
        </p:spPr>
      </p:sp>
      <p:sp>
        <p:nvSpPr>
          <p:cNvPr name="Freeform 5" id="5"/>
          <p:cNvSpPr/>
          <p:nvPr/>
        </p:nvSpPr>
        <p:spPr>
          <a:xfrm flipH="false" flipV="false" rot="3072889">
            <a:off x="15594529" y="-84150"/>
            <a:ext cx="4195747" cy="2225701"/>
          </a:xfrm>
          <a:custGeom>
            <a:avLst/>
            <a:gdLst/>
            <a:ahLst/>
            <a:cxnLst/>
            <a:rect r="r" b="b" t="t" l="l"/>
            <a:pathLst>
              <a:path h="2225701" w="4195747">
                <a:moveTo>
                  <a:pt x="0" y="0"/>
                </a:moveTo>
                <a:lnTo>
                  <a:pt x="4195747" y="0"/>
                </a:lnTo>
                <a:lnTo>
                  <a:pt x="4195747" y="2225700"/>
                </a:lnTo>
                <a:lnTo>
                  <a:pt x="0" y="222570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0">
            <a:off x="15510823" y="-1303684"/>
            <a:ext cx="2618106" cy="2805417"/>
          </a:xfrm>
          <a:custGeom>
            <a:avLst/>
            <a:gdLst/>
            <a:ahLst/>
            <a:cxnLst/>
            <a:rect r="r" b="b" t="t" l="l"/>
            <a:pathLst>
              <a:path h="2805417" w="2618106">
                <a:moveTo>
                  <a:pt x="0" y="0"/>
                </a:moveTo>
                <a:lnTo>
                  <a:pt x="2618106" y="0"/>
                </a:lnTo>
                <a:lnTo>
                  <a:pt x="2618106" y="2805417"/>
                </a:lnTo>
                <a:lnTo>
                  <a:pt x="0" y="2805417"/>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7" id="7"/>
          <p:cNvSpPr txBox="true"/>
          <p:nvPr/>
        </p:nvSpPr>
        <p:spPr>
          <a:xfrm rot="0">
            <a:off x="1057573" y="914400"/>
            <a:ext cx="8086427" cy="750570"/>
          </a:xfrm>
          <a:prstGeom prst="rect">
            <a:avLst/>
          </a:prstGeom>
        </p:spPr>
        <p:txBody>
          <a:bodyPr anchor="t" rtlCol="false" tIns="0" lIns="0" bIns="0" rIns="0">
            <a:spAutoFit/>
          </a:bodyPr>
          <a:lstStyle/>
          <a:p>
            <a:pPr algn="l">
              <a:lnSpc>
                <a:spcPts val="5880"/>
              </a:lnSpc>
            </a:pPr>
            <a:r>
              <a:rPr lang="en-US" sz="4200" b="true">
                <a:solidFill>
                  <a:srgbClr val="000000"/>
                </a:solidFill>
                <a:latin typeface="Poppins Semi-Bold"/>
                <a:ea typeface="Poppins Semi-Bold"/>
                <a:cs typeface="Poppins Semi-Bold"/>
                <a:sym typeface="Poppins Semi-Bold"/>
              </a:rPr>
              <a:t>Arrangement u</a:t>
            </a:r>
            <a:r>
              <a:rPr lang="en-US" sz="4200" b="true">
                <a:solidFill>
                  <a:srgbClr val="000000"/>
                </a:solidFill>
                <a:latin typeface="Poppins Semi-Bold"/>
                <a:ea typeface="Poppins Semi-Bold"/>
                <a:cs typeface="Poppins Semi-Bold"/>
                <a:sym typeface="Poppins Semi-Bold"/>
              </a:rPr>
              <a:t>ten egenandel</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F4EDE4"/>
        </a:solidFill>
      </p:bgPr>
    </p:bg>
    <p:spTree>
      <p:nvGrpSpPr>
        <p:cNvPr id="1" name=""/>
        <p:cNvGrpSpPr/>
        <p:nvPr/>
      </p:nvGrpSpPr>
      <p:grpSpPr>
        <a:xfrm>
          <a:off x="0" y="0"/>
          <a:ext cx="0" cy="0"/>
          <a:chOff x="0" y="0"/>
          <a:chExt cx="0" cy="0"/>
        </a:xfrm>
      </p:grpSpPr>
      <p:sp>
        <p:nvSpPr>
          <p:cNvPr name="Freeform 2" id="2"/>
          <p:cNvSpPr/>
          <p:nvPr/>
        </p:nvSpPr>
        <p:spPr>
          <a:xfrm flipH="false" flipV="false" rot="0">
            <a:off x="1028700" y="8797075"/>
            <a:ext cx="3991373" cy="461225"/>
          </a:xfrm>
          <a:custGeom>
            <a:avLst/>
            <a:gdLst/>
            <a:ahLst/>
            <a:cxnLst/>
            <a:rect r="r" b="b" t="t" l="l"/>
            <a:pathLst>
              <a:path h="461225" w="3991373">
                <a:moveTo>
                  <a:pt x="0" y="0"/>
                </a:moveTo>
                <a:lnTo>
                  <a:pt x="3991373" y="0"/>
                </a:lnTo>
                <a:lnTo>
                  <a:pt x="3991373" y="461225"/>
                </a:lnTo>
                <a:lnTo>
                  <a:pt x="0" y="461225"/>
                </a:lnTo>
                <a:lnTo>
                  <a:pt x="0" y="0"/>
                </a:lnTo>
                <a:close/>
              </a:path>
            </a:pathLst>
          </a:custGeom>
          <a:blipFill>
            <a:blip r:embed="rId2"/>
            <a:stretch>
              <a:fillRect l="0" t="0" r="0" b="0"/>
            </a:stretch>
          </a:blipFill>
        </p:spPr>
      </p:sp>
      <p:sp>
        <p:nvSpPr>
          <p:cNvPr name="Freeform 3" id="3"/>
          <p:cNvSpPr/>
          <p:nvPr/>
        </p:nvSpPr>
        <p:spPr>
          <a:xfrm flipH="false" flipV="false" rot="0">
            <a:off x="1028700" y="2188178"/>
            <a:ext cx="7115432" cy="6085689"/>
          </a:xfrm>
          <a:custGeom>
            <a:avLst/>
            <a:gdLst/>
            <a:ahLst/>
            <a:cxnLst/>
            <a:rect r="r" b="b" t="t" l="l"/>
            <a:pathLst>
              <a:path h="6085689" w="7115432">
                <a:moveTo>
                  <a:pt x="0" y="0"/>
                </a:moveTo>
                <a:lnTo>
                  <a:pt x="7115432" y="0"/>
                </a:lnTo>
                <a:lnTo>
                  <a:pt x="7115432" y="6085689"/>
                </a:lnTo>
                <a:lnTo>
                  <a:pt x="0" y="6085689"/>
                </a:lnTo>
                <a:lnTo>
                  <a:pt x="0" y="0"/>
                </a:lnTo>
                <a:close/>
              </a:path>
            </a:pathLst>
          </a:custGeom>
          <a:blipFill>
            <a:blip r:embed="rId3"/>
            <a:stretch>
              <a:fillRect l="0" t="0" r="0" b="0"/>
            </a:stretch>
          </a:blipFill>
          <a:ln w="19050" cap="sq">
            <a:solidFill>
              <a:srgbClr val="009D7A"/>
            </a:solidFill>
            <a:prstDash val="solid"/>
            <a:miter/>
          </a:ln>
        </p:spPr>
      </p:sp>
      <p:sp>
        <p:nvSpPr>
          <p:cNvPr name="Freeform 4" id="4"/>
          <p:cNvSpPr/>
          <p:nvPr/>
        </p:nvSpPr>
        <p:spPr>
          <a:xfrm flipH="false" flipV="false" rot="0">
            <a:off x="10162422" y="2188178"/>
            <a:ext cx="7096878" cy="6085689"/>
          </a:xfrm>
          <a:custGeom>
            <a:avLst/>
            <a:gdLst/>
            <a:ahLst/>
            <a:cxnLst/>
            <a:rect r="r" b="b" t="t" l="l"/>
            <a:pathLst>
              <a:path h="6085689" w="7096878">
                <a:moveTo>
                  <a:pt x="0" y="0"/>
                </a:moveTo>
                <a:lnTo>
                  <a:pt x="7096878" y="0"/>
                </a:lnTo>
                <a:lnTo>
                  <a:pt x="7096878" y="6085689"/>
                </a:lnTo>
                <a:lnTo>
                  <a:pt x="0" y="6085689"/>
                </a:lnTo>
                <a:lnTo>
                  <a:pt x="0" y="0"/>
                </a:lnTo>
                <a:close/>
              </a:path>
            </a:pathLst>
          </a:custGeom>
          <a:blipFill>
            <a:blip r:embed="rId4"/>
            <a:stretch>
              <a:fillRect l="0" t="0" r="0" b="0"/>
            </a:stretch>
          </a:blipFill>
          <a:ln w="19050" cap="sq">
            <a:solidFill>
              <a:srgbClr val="009D7A"/>
            </a:solidFill>
            <a:prstDash val="solid"/>
            <a:miter/>
          </a:ln>
        </p:spPr>
      </p:sp>
      <p:sp>
        <p:nvSpPr>
          <p:cNvPr name="TextBox 5" id="5"/>
          <p:cNvSpPr txBox="true"/>
          <p:nvPr/>
        </p:nvSpPr>
        <p:spPr>
          <a:xfrm rot="0">
            <a:off x="1057573" y="914400"/>
            <a:ext cx="8094961" cy="750570"/>
          </a:xfrm>
          <a:prstGeom prst="rect">
            <a:avLst/>
          </a:prstGeom>
        </p:spPr>
        <p:txBody>
          <a:bodyPr anchor="t" rtlCol="false" tIns="0" lIns="0" bIns="0" rIns="0">
            <a:spAutoFit/>
          </a:bodyPr>
          <a:lstStyle/>
          <a:p>
            <a:pPr algn="l">
              <a:lnSpc>
                <a:spcPts val="5880"/>
              </a:lnSpc>
            </a:pPr>
            <a:r>
              <a:rPr lang="en-US" sz="4200" b="true">
                <a:solidFill>
                  <a:srgbClr val="000000"/>
                </a:solidFill>
                <a:latin typeface="Poppins Semi-Bold"/>
                <a:ea typeface="Poppins Semi-Bold"/>
                <a:cs typeface="Poppins Semi-Bold"/>
                <a:sym typeface="Poppins Semi-Bold"/>
              </a:rPr>
              <a:t>Arrangement med</a:t>
            </a:r>
            <a:r>
              <a:rPr lang="en-US" sz="4200" b="true">
                <a:solidFill>
                  <a:srgbClr val="000000"/>
                </a:solidFill>
                <a:latin typeface="Poppins Semi-Bold"/>
                <a:ea typeface="Poppins Semi-Bold"/>
                <a:cs typeface="Poppins Semi-Bold"/>
                <a:sym typeface="Poppins Semi-Bold"/>
              </a:rPr>
              <a:t> egenandel</a:t>
            </a:r>
          </a:p>
        </p:txBody>
      </p:sp>
      <p:sp>
        <p:nvSpPr>
          <p:cNvPr name="Freeform 6" id="6"/>
          <p:cNvSpPr/>
          <p:nvPr/>
        </p:nvSpPr>
        <p:spPr>
          <a:xfrm flipH="false" flipV="false" rot="4745883">
            <a:off x="15777606" y="6679861"/>
            <a:ext cx="4063285" cy="4234427"/>
          </a:xfrm>
          <a:custGeom>
            <a:avLst/>
            <a:gdLst/>
            <a:ahLst/>
            <a:cxnLst/>
            <a:rect r="r" b="b" t="t" l="l"/>
            <a:pathLst>
              <a:path h="4234427" w="4063285">
                <a:moveTo>
                  <a:pt x="0" y="0"/>
                </a:moveTo>
                <a:lnTo>
                  <a:pt x="4063285" y="0"/>
                </a:lnTo>
                <a:lnTo>
                  <a:pt x="4063285" y="4234427"/>
                </a:lnTo>
                <a:lnTo>
                  <a:pt x="0" y="423442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F4EDE4"/>
        </a:solidFill>
      </p:bgPr>
    </p:bg>
    <p:spTree>
      <p:nvGrpSpPr>
        <p:cNvPr id="1" name=""/>
        <p:cNvGrpSpPr/>
        <p:nvPr/>
      </p:nvGrpSpPr>
      <p:grpSpPr>
        <a:xfrm>
          <a:off x="0" y="0"/>
          <a:ext cx="0" cy="0"/>
          <a:chOff x="0" y="0"/>
          <a:chExt cx="0" cy="0"/>
        </a:xfrm>
      </p:grpSpPr>
      <p:sp>
        <p:nvSpPr>
          <p:cNvPr name="Freeform 2" id="2"/>
          <p:cNvSpPr/>
          <p:nvPr/>
        </p:nvSpPr>
        <p:spPr>
          <a:xfrm flipH="false" flipV="false" rot="0">
            <a:off x="1028700" y="8797075"/>
            <a:ext cx="3991373" cy="461225"/>
          </a:xfrm>
          <a:custGeom>
            <a:avLst/>
            <a:gdLst/>
            <a:ahLst/>
            <a:cxnLst/>
            <a:rect r="r" b="b" t="t" l="l"/>
            <a:pathLst>
              <a:path h="461225" w="3991373">
                <a:moveTo>
                  <a:pt x="0" y="0"/>
                </a:moveTo>
                <a:lnTo>
                  <a:pt x="3991373" y="0"/>
                </a:lnTo>
                <a:lnTo>
                  <a:pt x="3991373" y="461225"/>
                </a:lnTo>
                <a:lnTo>
                  <a:pt x="0" y="461225"/>
                </a:lnTo>
                <a:lnTo>
                  <a:pt x="0" y="0"/>
                </a:lnTo>
                <a:close/>
              </a:path>
            </a:pathLst>
          </a:custGeom>
          <a:blipFill>
            <a:blip r:embed="rId2"/>
            <a:stretch>
              <a:fillRect l="0" t="0" r="0" b="0"/>
            </a:stretch>
          </a:blipFill>
        </p:spPr>
      </p:sp>
      <p:sp>
        <p:nvSpPr>
          <p:cNvPr name="TextBox 3" id="3"/>
          <p:cNvSpPr txBox="true"/>
          <p:nvPr/>
        </p:nvSpPr>
        <p:spPr>
          <a:xfrm rot="0">
            <a:off x="12987635" y="7166310"/>
            <a:ext cx="4251524" cy="651510"/>
          </a:xfrm>
          <a:prstGeom prst="rect">
            <a:avLst/>
          </a:prstGeom>
        </p:spPr>
        <p:txBody>
          <a:bodyPr anchor="t" rtlCol="false" tIns="0" lIns="0" bIns="0" rIns="0">
            <a:spAutoFit/>
          </a:bodyPr>
          <a:lstStyle/>
          <a:p>
            <a:pPr algn="ctr">
              <a:lnSpc>
                <a:spcPts val="5040"/>
              </a:lnSpc>
            </a:pPr>
            <a:r>
              <a:rPr lang="en-US" sz="3600">
                <a:solidFill>
                  <a:srgbClr val="000000"/>
                </a:solidFill>
                <a:latin typeface="Poppins"/>
                <a:ea typeface="Poppins"/>
                <a:cs typeface="Poppins"/>
                <a:sym typeface="Poppins"/>
              </a:rPr>
              <a:t>Pepperkakebaking</a:t>
            </a:r>
          </a:p>
        </p:txBody>
      </p:sp>
      <p:sp>
        <p:nvSpPr>
          <p:cNvPr name="Freeform 4" id="4"/>
          <p:cNvSpPr/>
          <p:nvPr/>
        </p:nvSpPr>
        <p:spPr>
          <a:xfrm flipH="false" flipV="false" rot="1938277">
            <a:off x="16846329" y="7450059"/>
            <a:ext cx="3938019" cy="4219763"/>
          </a:xfrm>
          <a:custGeom>
            <a:avLst/>
            <a:gdLst/>
            <a:ahLst/>
            <a:cxnLst/>
            <a:rect r="r" b="b" t="t" l="l"/>
            <a:pathLst>
              <a:path h="4219763" w="3938019">
                <a:moveTo>
                  <a:pt x="0" y="0"/>
                </a:moveTo>
                <a:lnTo>
                  <a:pt x="3938019" y="0"/>
                </a:lnTo>
                <a:lnTo>
                  <a:pt x="3938019" y="4219763"/>
                </a:lnTo>
                <a:lnTo>
                  <a:pt x="0" y="421976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329374">
            <a:off x="14799503" y="-1143030"/>
            <a:ext cx="4537336" cy="4728444"/>
          </a:xfrm>
          <a:custGeom>
            <a:avLst/>
            <a:gdLst/>
            <a:ahLst/>
            <a:cxnLst/>
            <a:rect r="r" b="b" t="t" l="l"/>
            <a:pathLst>
              <a:path h="4728444" w="4537336">
                <a:moveTo>
                  <a:pt x="0" y="0"/>
                </a:moveTo>
                <a:lnTo>
                  <a:pt x="4537336" y="0"/>
                </a:lnTo>
                <a:lnTo>
                  <a:pt x="4537336" y="4728444"/>
                </a:lnTo>
                <a:lnTo>
                  <a:pt x="0" y="472844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6" id="6"/>
          <p:cNvSpPr txBox="true"/>
          <p:nvPr/>
        </p:nvSpPr>
        <p:spPr>
          <a:xfrm rot="0">
            <a:off x="1028700" y="1923433"/>
            <a:ext cx="16039471" cy="1289685"/>
          </a:xfrm>
          <a:prstGeom prst="rect">
            <a:avLst/>
          </a:prstGeom>
        </p:spPr>
        <p:txBody>
          <a:bodyPr anchor="t" rtlCol="false" tIns="0" lIns="0" bIns="0" rIns="0">
            <a:spAutoFit/>
          </a:bodyPr>
          <a:lstStyle/>
          <a:p>
            <a:pPr algn="l">
              <a:lnSpc>
                <a:spcPts val="5040"/>
              </a:lnSpc>
            </a:pPr>
            <a:r>
              <a:rPr lang="en-US" sz="3600">
                <a:solidFill>
                  <a:srgbClr val="000000"/>
                </a:solidFill>
                <a:latin typeface="Poppins"/>
                <a:ea typeface="Poppins"/>
                <a:cs typeface="Poppins"/>
                <a:sym typeface="Poppins"/>
              </a:rPr>
              <a:t>Husk: Inviter til lavterskel-aktiviteter og møteplasser som passer flest mulig</a:t>
            </a:r>
          </a:p>
        </p:txBody>
      </p:sp>
      <p:sp>
        <p:nvSpPr>
          <p:cNvPr name="TextBox 7" id="7"/>
          <p:cNvSpPr txBox="true"/>
          <p:nvPr/>
        </p:nvSpPr>
        <p:spPr>
          <a:xfrm rot="0">
            <a:off x="1028700" y="914400"/>
            <a:ext cx="8661896" cy="750570"/>
          </a:xfrm>
          <a:prstGeom prst="rect">
            <a:avLst/>
          </a:prstGeom>
        </p:spPr>
        <p:txBody>
          <a:bodyPr anchor="t" rtlCol="false" tIns="0" lIns="0" bIns="0" rIns="0">
            <a:spAutoFit/>
          </a:bodyPr>
          <a:lstStyle/>
          <a:p>
            <a:pPr algn="ctr">
              <a:lnSpc>
                <a:spcPts val="5880"/>
              </a:lnSpc>
            </a:pPr>
            <a:r>
              <a:rPr lang="en-US" sz="4200" b="true">
                <a:solidFill>
                  <a:srgbClr val="009D7A"/>
                </a:solidFill>
                <a:latin typeface="Poppins Semi-Bold"/>
                <a:ea typeface="Poppins Semi-Bold"/>
                <a:cs typeface="Poppins Semi-Bold"/>
                <a:sym typeface="Poppins Semi-Bold"/>
              </a:rPr>
              <a:t>Forslag til aktiviteter i lokallaget</a:t>
            </a:r>
          </a:p>
        </p:txBody>
      </p:sp>
      <p:sp>
        <p:nvSpPr>
          <p:cNvPr name="TextBox 8" id="8"/>
          <p:cNvSpPr txBox="true"/>
          <p:nvPr/>
        </p:nvSpPr>
        <p:spPr>
          <a:xfrm rot="0">
            <a:off x="1070670" y="3686828"/>
            <a:ext cx="1933575" cy="651510"/>
          </a:xfrm>
          <a:prstGeom prst="rect">
            <a:avLst/>
          </a:prstGeom>
        </p:spPr>
        <p:txBody>
          <a:bodyPr anchor="t" rtlCol="false" tIns="0" lIns="0" bIns="0" rIns="0">
            <a:spAutoFit/>
          </a:bodyPr>
          <a:lstStyle/>
          <a:p>
            <a:pPr algn="ctr">
              <a:lnSpc>
                <a:spcPts val="5040"/>
              </a:lnSpc>
            </a:pPr>
            <a:r>
              <a:rPr lang="en-US" sz="3600">
                <a:solidFill>
                  <a:srgbClr val="000000"/>
                </a:solidFill>
                <a:latin typeface="Poppins"/>
                <a:ea typeface="Poppins"/>
                <a:cs typeface="Poppins"/>
                <a:sym typeface="Poppins"/>
              </a:rPr>
              <a:t>Badetur </a:t>
            </a:r>
          </a:p>
        </p:txBody>
      </p:sp>
      <p:sp>
        <p:nvSpPr>
          <p:cNvPr name="TextBox 9" id="9"/>
          <p:cNvSpPr txBox="true"/>
          <p:nvPr/>
        </p:nvSpPr>
        <p:spPr>
          <a:xfrm rot="0">
            <a:off x="8069064" y="7166310"/>
            <a:ext cx="2575917" cy="651510"/>
          </a:xfrm>
          <a:prstGeom prst="rect">
            <a:avLst/>
          </a:prstGeom>
        </p:spPr>
        <p:txBody>
          <a:bodyPr anchor="t" rtlCol="false" tIns="0" lIns="0" bIns="0" rIns="0">
            <a:spAutoFit/>
          </a:bodyPr>
          <a:lstStyle/>
          <a:p>
            <a:pPr algn="ctr">
              <a:lnSpc>
                <a:spcPts val="5040"/>
              </a:lnSpc>
            </a:pPr>
            <a:r>
              <a:rPr lang="en-US" sz="3600">
                <a:solidFill>
                  <a:srgbClr val="000000"/>
                </a:solidFill>
                <a:latin typeface="Poppins"/>
                <a:ea typeface="Poppins"/>
                <a:cs typeface="Poppins"/>
                <a:sym typeface="Poppins"/>
              </a:rPr>
              <a:t>Naturbingo</a:t>
            </a:r>
          </a:p>
        </p:txBody>
      </p:sp>
      <p:sp>
        <p:nvSpPr>
          <p:cNvPr name="TextBox 10" id="10"/>
          <p:cNvSpPr txBox="true"/>
          <p:nvPr/>
        </p:nvSpPr>
        <p:spPr>
          <a:xfrm rot="0">
            <a:off x="1070670" y="5427998"/>
            <a:ext cx="1973759" cy="651510"/>
          </a:xfrm>
          <a:prstGeom prst="rect">
            <a:avLst/>
          </a:prstGeom>
        </p:spPr>
        <p:txBody>
          <a:bodyPr anchor="t" rtlCol="false" tIns="0" lIns="0" bIns="0" rIns="0">
            <a:spAutoFit/>
          </a:bodyPr>
          <a:lstStyle/>
          <a:p>
            <a:pPr algn="ctr">
              <a:lnSpc>
                <a:spcPts val="5040"/>
              </a:lnSpc>
            </a:pPr>
            <a:r>
              <a:rPr lang="en-US" sz="3600">
                <a:solidFill>
                  <a:srgbClr val="000000"/>
                </a:solidFill>
                <a:latin typeface="Poppins"/>
                <a:ea typeface="Poppins"/>
                <a:cs typeface="Poppins"/>
                <a:sym typeface="Poppins"/>
              </a:rPr>
              <a:t>Skogstur</a:t>
            </a:r>
          </a:p>
        </p:txBody>
      </p:sp>
      <p:sp>
        <p:nvSpPr>
          <p:cNvPr name="TextBox 11" id="11"/>
          <p:cNvSpPr txBox="true"/>
          <p:nvPr/>
        </p:nvSpPr>
        <p:spPr>
          <a:xfrm rot="0">
            <a:off x="12987635" y="3686828"/>
            <a:ext cx="1331416" cy="651510"/>
          </a:xfrm>
          <a:prstGeom prst="rect">
            <a:avLst/>
          </a:prstGeom>
        </p:spPr>
        <p:txBody>
          <a:bodyPr anchor="t" rtlCol="false" tIns="0" lIns="0" bIns="0" rIns="0">
            <a:spAutoFit/>
          </a:bodyPr>
          <a:lstStyle/>
          <a:p>
            <a:pPr algn="l">
              <a:lnSpc>
                <a:spcPts val="5040"/>
              </a:lnSpc>
            </a:pPr>
            <a:r>
              <a:rPr lang="en-US" sz="3600">
                <a:solidFill>
                  <a:srgbClr val="000000"/>
                </a:solidFill>
                <a:latin typeface="Poppins"/>
                <a:ea typeface="Poppins"/>
                <a:cs typeface="Poppins"/>
                <a:sym typeface="Poppins"/>
              </a:rPr>
              <a:t>Båltur</a:t>
            </a:r>
          </a:p>
        </p:txBody>
      </p:sp>
      <p:sp>
        <p:nvSpPr>
          <p:cNvPr name="TextBox 12" id="12"/>
          <p:cNvSpPr txBox="true"/>
          <p:nvPr/>
        </p:nvSpPr>
        <p:spPr>
          <a:xfrm rot="0">
            <a:off x="8069064" y="4605038"/>
            <a:ext cx="1581944" cy="651510"/>
          </a:xfrm>
          <a:prstGeom prst="rect">
            <a:avLst/>
          </a:prstGeom>
        </p:spPr>
        <p:txBody>
          <a:bodyPr anchor="t" rtlCol="false" tIns="0" lIns="0" bIns="0" rIns="0">
            <a:spAutoFit/>
          </a:bodyPr>
          <a:lstStyle/>
          <a:p>
            <a:pPr algn="l">
              <a:lnSpc>
                <a:spcPts val="5040"/>
              </a:lnSpc>
            </a:pPr>
            <a:r>
              <a:rPr lang="en-US" sz="3600">
                <a:solidFill>
                  <a:srgbClr val="000000"/>
                </a:solidFill>
                <a:latin typeface="Poppins"/>
                <a:ea typeface="Poppins"/>
                <a:cs typeface="Poppins"/>
                <a:sym typeface="Poppins"/>
              </a:rPr>
              <a:t>Bærtur</a:t>
            </a:r>
          </a:p>
        </p:txBody>
      </p:sp>
      <p:sp>
        <p:nvSpPr>
          <p:cNvPr name="TextBox 13" id="13"/>
          <p:cNvSpPr txBox="true"/>
          <p:nvPr/>
        </p:nvSpPr>
        <p:spPr>
          <a:xfrm rot="0">
            <a:off x="12987635" y="5427998"/>
            <a:ext cx="1774428" cy="651510"/>
          </a:xfrm>
          <a:prstGeom prst="rect">
            <a:avLst/>
          </a:prstGeom>
        </p:spPr>
        <p:txBody>
          <a:bodyPr anchor="t" rtlCol="false" tIns="0" lIns="0" bIns="0" rIns="0">
            <a:spAutoFit/>
          </a:bodyPr>
          <a:lstStyle/>
          <a:p>
            <a:pPr algn="l">
              <a:lnSpc>
                <a:spcPts val="5040"/>
              </a:lnSpc>
            </a:pPr>
            <a:r>
              <a:rPr lang="en-US" sz="3600">
                <a:solidFill>
                  <a:srgbClr val="000000"/>
                </a:solidFill>
                <a:latin typeface="Poppins"/>
                <a:ea typeface="Poppins"/>
                <a:cs typeface="Poppins"/>
                <a:sym typeface="Poppins"/>
              </a:rPr>
              <a:t>Bowling</a:t>
            </a:r>
          </a:p>
        </p:txBody>
      </p:sp>
      <p:sp>
        <p:nvSpPr>
          <p:cNvPr name="TextBox 14" id="14"/>
          <p:cNvSpPr txBox="true"/>
          <p:nvPr/>
        </p:nvSpPr>
        <p:spPr>
          <a:xfrm rot="0">
            <a:off x="1070670" y="6346208"/>
            <a:ext cx="2299295" cy="651510"/>
          </a:xfrm>
          <a:prstGeom prst="rect">
            <a:avLst/>
          </a:prstGeom>
        </p:spPr>
        <p:txBody>
          <a:bodyPr anchor="t" rtlCol="false" tIns="0" lIns="0" bIns="0" rIns="0">
            <a:spAutoFit/>
          </a:bodyPr>
          <a:lstStyle/>
          <a:p>
            <a:pPr algn="ctr">
              <a:lnSpc>
                <a:spcPts val="5040"/>
              </a:lnSpc>
            </a:pPr>
            <a:r>
              <a:rPr lang="en-US" sz="3600">
                <a:solidFill>
                  <a:srgbClr val="000000"/>
                </a:solidFill>
                <a:latin typeface="Poppins"/>
                <a:ea typeface="Poppins"/>
                <a:cs typeface="Poppins"/>
                <a:sym typeface="Poppins"/>
              </a:rPr>
              <a:t>Pizzakveld</a:t>
            </a:r>
          </a:p>
        </p:txBody>
      </p:sp>
      <p:sp>
        <p:nvSpPr>
          <p:cNvPr name="TextBox 15" id="15"/>
          <p:cNvSpPr txBox="true"/>
          <p:nvPr/>
        </p:nvSpPr>
        <p:spPr>
          <a:xfrm rot="0">
            <a:off x="12987635" y="6346208"/>
            <a:ext cx="3035896" cy="651510"/>
          </a:xfrm>
          <a:prstGeom prst="rect">
            <a:avLst/>
          </a:prstGeom>
        </p:spPr>
        <p:txBody>
          <a:bodyPr anchor="t" rtlCol="false" tIns="0" lIns="0" bIns="0" rIns="0">
            <a:spAutoFit/>
          </a:bodyPr>
          <a:lstStyle/>
          <a:p>
            <a:pPr algn="l">
              <a:lnSpc>
                <a:spcPts val="5040"/>
              </a:lnSpc>
            </a:pPr>
            <a:r>
              <a:rPr lang="en-US" sz="3600">
                <a:solidFill>
                  <a:srgbClr val="000000"/>
                </a:solidFill>
                <a:latin typeface="Poppins"/>
                <a:ea typeface="Poppins"/>
                <a:cs typeface="Poppins"/>
                <a:sym typeface="Poppins"/>
              </a:rPr>
              <a:t>Kubb-spilling</a:t>
            </a:r>
          </a:p>
        </p:txBody>
      </p:sp>
      <p:sp>
        <p:nvSpPr>
          <p:cNvPr name="TextBox 16" id="16"/>
          <p:cNvSpPr txBox="true"/>
          <p:nvPr/>
        </p:nvSpPr>
        <p:spPr>
          <a:xfrm rot="0">
            <a:off x="1070670" y="4605038"/>
            <a:ext cx="3502621" cy="651510"/>
          </a:xfrm>
          <a:prstGeom prst="rect">
            <a:avLst/>
          </a:prstGeom>
        </p:spPr>
        <p:txBody>
          <a:bodyPr anchor="t" rtlCol="false" tIns="0" lIns="0" bIns="0" rIns="0">
            <a:spAutoFit/>
          </a:bodyPr>
          <a:lstStyle/>
          <a:p>
            <a:pPr algn="ctr">
              <a:lnSpc>
                <a:spcPts val="5040"/>
              </a:lnSpc>
            </a:pPr>
            <a:r>
              <a:rPr lang="en-US" sz="3600">
                <a:solidFill>
                  <a:srgbClr val="000000"/>
                </a:solidFill>
                <a:latin typeface="Poppins"/>
                <a:ea typeface="Poppins"/>
                <a:cs typeface="Poppins"/>
                <a:sym typeface="Poppins"/>
              </a:rPr>
              <a:t>Piknink i parken</a:t>
            </a:r>
          </a:p>
        </p:txBody>
      </p:sp>
      <p:sp>
        <p:nvSpPr>
          <p:cNvPr name="TextBox 17" id="17"/>
          <p:cNvSpPr txBox="true"/>
          <p:nvPr/>
        </p:nvSpPr>
        <p:spPr>
          <a:xfrm rot="0">
            <a:off x="8069064" y="5475623"/>
            <a:ext cx="1674316" cy="651510"/>
          </a:xfrm>
          <a:prstGeom prst="rect">
            <a:avLst/>
          </a:prstGeom>
        </p:spPr>
        <p:txBody>
          <a:bodyPr anchor="t" rtlCol="false" tIns="0" lIns="0" bIns="0" rIns="0">
            <a:spAutoFit/>
          </a:bodyPr>
          <a:lstStyle/>
          <a:p>
            <a:pPr algn="l">
              <a:lnSpc>
                <a:spcPts val="5040"/>
              </a:lnSpc>
            </a:pPr>
            <a:r>
              <a:rPr lang="en-US" sz="3600">
                <a:solidFill>
                  <a:srgbClr val="000000"/>
                </a:solidFill>
                <a:latin typeface="Poppins"/>
                <a:ea typeface="Poppins"/>
                <a:cs typeface="Poppins"/>
                <a:sym typeface="Poppins"/>
              </a:rPr>
              <a:t>Skøyter</a:t>
            </a:r>
          </a:p>
        </p:txBody>
      </p:sp>
      <p:sp>
        <p:nvSpPr>
          <p:cNvPr name="TextBox 18" id="18"/>
          <p:cNvSpPr txBox="true"/>
          <p:nvPr/>
        </p:nvSpPr>
        <p:spPr>
          <a:xfrm rot="0">
            <a:off x="12987635" y="4605038"/>
            <a:ext cx="1754287" cy="651510"/>
          </a:xfrm>
          <a:prstGeom prst="rect">
            <a:avLst/>
          </a:prstGeom>
        </p:spPr>
        <p:txBody>
          <a:bodyPr anchor="t" rtlCol="false" tIns="0" lIns="0" bIns="0" rIns="0">
            <a:spAutoFit/>
          </a:bodyPr>
          <a:lstStyle/>
          <a:p>
            <a:pPr algn="l">
              <a:lnSpc>
                <a:spcPts val="5040"/>
              </a:lnSpc>
            </a:pPr>
            <a:r>
              <a:rPr lang="en-US" sz="3600">
                <a:solidFill>
                  <a:srgbClr val="000000"/>
                </a:solidFill>
                <a:latin typeface="Poppins"/>
                <a:ea typeface="Poppins"/>
                <a:cs typeface="Poppins"/>
                <a:sym typeface="Poppins"/>
              </a:rPr>
              <a:t>Akedag</a:t>
            </a:r>
          </a:p>
        </p:txBody>
      </p:sp>
      <p:sp>
        <p:nvSpPr>
          <p:cNvPr name="TextBox 19" id="19"/>
          <p:cNvSpPr txBox="true"/>
          <p:nvPr/>
        </p:nvSpPr>
        <p:spPr>
          <a:xfrm rot="0">
            <a:off x="8069064" y="6346208"/>
            <a:ext cx="2303463" cy="651510"/>
          </a:xfrm>
          <a:prstGeom prst="rect">
            <a:avLst/>
          </a:prstGeom>
        </p:spPr>
        <p:txBody>
          <a:bodyPr anchor="t" rtlCol="false" tIns="0" lIns="0" bIns="0" rIns="0">
            <a:spAutoFit/>
          </a:bodyPr>
          <a:lstStyle/>
          <a:p>
            <a:pPr algn="ctr">
              <a:lnSpc>
                <a:spcPts val="5040"/>
              </a:lnSpc>
            </a:pPr>
            <a:r>
              <a:rPr lang="en-US" sz="3600">
                <a:solidFill>
                  <a:srgbClr val="000000"/>
                </a:solidFill>
                <a:latin typeface="Poppins"/>
                <a:ea typeface="Poppins"/>
                <a:cs typeface="Poppins"/>
                <a:sym typeface="Poppins"/>
              </a:rPr>
              <a:t>Vandretur</a:t>
            </a:r>
          </a:p>
        </p:txBody>
      </p:sp>
      <p:sp>
        <p:nvSpPr>
          <p:cNvPr name="TextBox 20" id="20"/>
          <p:cNvSpPr txBox="true"/>
          <p:nvPr/>
        </p:nvSpPr>
        <p:spPr>
          <a:xfrm rot="0">
            <a:off x="1070670" y="7166310"/>
            <a:ext cx="4655741" cy="651510"/>
          </a:xfrm>
          <a:prstGeom prst="rect">
            <a:avLst/>
          </a:prstGeom>
        </p:spPr>
        <p:txBody>
          <a:bodyPr anchor="t" rtlCol="false" tIns="0" lIns="0" bIns="0" rIns="0">
            <a:spAutoFit/>
          </a:bodyPr>
          <a:lstStyle/>
          <a:p>
            <a:pPr algn="ctr">
              <a:lnSpc>
                <a:spcPts val="5040"/>
              </a:lnSpc>
            </a:pPr>
            <a:r>
              <a:rPr lang="en-US" sz="3600">
                <a:solidFill>
                  <a:srgbClr val="000000"/>
                </a:solidFill>
                <a:latin typeface="Poppins"/>
                <a:ea typeface="Poppins"/>
                <a:cs typeface="Poppins"/>
                <a:sym typeface="Poppins"/>
              </a:rPr>
              <a:t>DNT-arrangementer</a:t>
            </a:r>
          </a:p>
        </p:txBody>
      </p:sp>
      <p:sp>
        <p:nvSpPr>
          <p:cNvPr name="TextBox 21" id="21"/>
          <p:cNvSpPr txBox="true"/>
          <p:nvPr/>
        </p:nvSpPr>
        <p:spPr>
          <a:xfrm rot="0">
            <a:off x="8069064" y="3686828"/>
            <a:ext cx="1746548" cy="651510"/>
          </a:xfrm>
          <a:prstGeom prst="rect">
            <a:avLst/>
          </a:prstGeom>
        </p:spPr>
        <p:txBody>
          <a:bodyPr anchor="t" rtlCol="false" tIns="0" lIns="0" bIns="0" rIns="0">
            <a:spAutoFit/>
          </a:bodyPr>
          <a:lstStyle/>
          <a:p>
            <a:pPr algn="l">
              <a:lnSpc>
                <a:spcPts val="5040"/>
              </a:lnSpc>
            </a:pPr>
            <a:r>
              <a:rPr lang="en-US" sz="3600">
                <a:solidFill>
                  <a:srgbClr val="000000"/>
                </a:solidFill>
                <a:latin typeface="Poppins"/>
                <a:ea typeface="Poppins"/>
                <a:cs typeface="Poppins"/>
                <a:sym typeface="Poppins"/>
              </a:rPr>
              <a:t>Klatring</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F4EDE4"/>
        </a:solidFill>
      </p:bgPr>
    </p:bg>
    <p:spTree>
      <p:nvGrpSpPr>
        <p:cNvPr id="1" name=""/>
        <p:cNvGrpSpPr/>
        <p:nvPr/>
      </p:nvGrpSpPr>
      <p:grpSpPr>
        <a:xfrm>
          <a:off x="0" y="0"/>
          <a:ext cx="0" cy="0"/>
          <a:chOff x="0" y="0"/>
          <a:chExt cx="0" cy="0"/>
        </a:xfrm>
      </p:grpSpPr>
      <p:sp>
        <p:nvSpPr>
          <p:cNvPr name="Freeform 2" id="2"/>
          <p:cNvSpPr/>
          <p:nvPr/>
        </p:nvSpPr>
        <p:spPr>
          <a:xfrm flipH="false" flipV="false" rot="0">
            <a:off x="15837130" y="-184150"/>
            <a:ext cx="3508802" cy="4114800"/>
          </a:xfrm>
          <a:custGeom>
            <a:avLst/>
            <a:gdLst/>
            <a:ahLst/>
            <a:cxnLst/>
            <a:rect r="r" b="b" t="t" l="l"/>
            <a:pathLst>
              <a:path h="4114800" w="3508802">
                <a:moveTo>
                  <a:pt x="0" y="0"/>
                </a:moveTo>
                <a:lnTo>
                  <a:pt x="3508802" y="0"/>
                </a:lnTo>
                <a:lnTo>
                  <a:pt x="3508802"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028700" y="914400"/>
            <a:ext cx="8390763" cy="1493520"/>
          </a:xfrm>
          <a:prstGeom prst="rect">
            <a:avLst/>
          </a:prstGeom>
        </p:spPr>
        <p:txBody>
          <a:bodyPr anchor="t" rtlCol="false" tIns="0" lIns="0" bIns="0" rIns="0">
            <a:spAutoFit/>
          </a:bodyPr>
          <a:lstStyle/>
          <a:p>
            <a:pPr algn="l">
              <a:lnSpc>
                <a:spcPts val="5880"/>
              </a:lnSpc>
            </a:pPr>
            <a:r>
              <a:rPr lang="en-US" sz="4200" b="true">
                <a:solidFill>
                  <a:srgbClr val="009D7A"/>
                </a:solidFill>
                <a:latin typeface="Poppins Semi-Bold"/>
                <a:ea typeface="Poppins Semi-Bold"/>
                <a:cs typeface="Poppins Semi-Bold"/>
                <a:sym typeface="Poppins Semi-Bold"/>
              </a:rPr>
              <a:t>Eksempel på aktivitetsrapport</a:t>
            </a:r>
          </a:p>
          <a:p>
            <a:pPr algn="l">
              <a:lnSpc>
                <a:spcPts val="5880"/>
              </a:lnSpc>
            </a:pPr>
            <a:r>
              <a:rPr lang="en-US" sz="4200" b="true">
                <a:solidFill>
                  <a:srgbClr val="009D7A"/>
                </a:solidFill>
                <a:latin typeface="Poppins Semi-Bold"/>
                <a:ea typeface="Poppins Semi-Bold"/>
                <a:cs typeface="Poppins Semi-Bold"/>
                <a:sym typeface="Poppins Semi-Bold"/>
              </a:rPr>
              <a:t>til Dysmelisten</a:t>
            </a:r>
          </a:p>
        </p:txBody>
      </p:sp>
      <p:sp>
        <p:nvSpPr>
          <p:cNvPr name="TextBox 4" id="4"/>
          <p:cNvSpPr txBox="true"/>
          <p:nvPr/>
        </p:nvSpPr>
        <p:spPr>
          <a:xfrm rot="0">
            <a:off x="1028700" y="2861310"/>
            <a:ext cx="7702106" cy="6799580"/>
          </a:xfrm>
          <a:prstGeom prst="rect">
            <a:avLst/>
          </a:prstGeom>
        </p:spPr>
        <p:txBody>
          <a:bodyPr anchor="t" rtlCol="false" tIns="0" lIns="0" bIns="0" rIns="0">
            <a:spAutoFit/>
          </a:bodyPr>
          <a:lstStyle/>
          <a:p>
            <a:pPr algn="l">
              <a:lnSpc>
                <a:spcPts val="3220"/>
              </a:lnSpc>
            </a:pPr>
            <a:r>
              <a:rPr lang="en-US" sz="2300">
                <a:solidFill>
                  <a:srgbClr val="000000"/>
                </a:solidFill>
                <a:latin typeface="Poppins"/>
                <a:ea typeface="Poppins"/>
                <a:cs typeface="Poppins"/>
                <a:sym typeface="Poppins"/>
              </a:rPr>
              <a:t>Her er </a:t>
            </a:r>
            <a:r>
              <a:rPr lang="en-US" sz="2300">
                <a:solidFill>
                  <a:srgbClr val="000000"/>
                </a:solidFill>
                <a:latin typeface="Poppins"/>
                <a:ea typeface="Poppins"/>
                <a:cs typeface="Poppins"/>
                <a:sym typeface="Poppins"/>
              </a:rPr>
              <a:t>ein liten rapport fra det hyggelige skogstreffet vi hadde:</a:t>
            </a:r>
          </a:p>
          <a:p>
            <a:pPr algn="l">
              <a:lnSpc>
                <a:spcPts val="3220"/>
              </a:lnSpc>
            </a:pPr>
          </a:p>
          <a:p>
            <a:pPr algn="l">
              <a:lnSpc>
                <a:spcPts val="3220"/>
              </a:lnSpc>
            </a:pPr>
            <a:r>
              <a:rPr lang="en-US" sz="2300">
                <a:solidFill>
                  <a:srgbClr val="000000"/>
                </a:solidFill>
                <a:latin typeface="Poppins"/>
                <a:ea typeface="Poppins"/>
                <a:cs typeface="Poppins"/>
                <a:sym typeface="Poppins"/>
              </a:rPr>
              <a:t>Hele 40 personer, derav 19 barn kom til samlingen.​</a:t>
            </a:r>
          </a:p>
          <a:p>
            <a:pPr algn="l">
              <a:lnSpc>
                <a:spcPts val="3220"/>
              </a:lnSpc>
            </a:pPr>
          </a:p>
          <a:p>
            <a:pPr algn="l">
              <a:lnSpc>
                <a:spcPts val="3220"/>
              </a:lnSpc>
            </a:pPr>
            <a:r>
              <a:rPr lang="en-US" sz="2300">
                <a:solidFill>
                  <a:srgbClr val="000000"/>
                </a:solidFill>
                <a:latin typeface="Poppins"/>
                <a:ea typeface="Poppins"/>
                <a:cs typeface="Poppins"/>
                <a:sym typeface="Poppins"/>
              </a:rPr>
              <a:t>Oppmøtte fra Østlandsstyret: Anne-Marie Tørnby, og Jan Frode Ånnevik​</a:t>
            </a:r>
          </a:p>
          <a:p>
            <a:pPr algn="l">
              <a:lnSpc>
                <a:spcPts val="3220"/>
              </a:lnSpc>
            </a:pPr>
          </a:p>
          <a:p>
            <a:pPr algn="l">
              <a:lnSpc>
                <a:spcPts val="3220"/>
              </a:lnSpc>
            </a:pPr>
            <a:r>
              <a:rPr lang="en-US" sz="2300">
                <a:solidFill>
                  <a:srgbClr val="000000"/>
                </a:solidFill>
                <a:latin typeface="Poppins"/>
                <a:ea typeface="Poppins"/>
                <a:cs typeface="Poppins"/>
                <a:sym typeface="Poppins"/>
              </a:rPr>
              <a:t>Likepersoner: Paal Mork-Knutsen og Jan Frode Ånnevik​</a:t>
            </a:r>
          </a:p>
          <a:p>
            <a:pPr algn="l">
              <a:lnSpc>
                <a:spcPts val="3220"/>
              </a:lnSpc>
            </a:pPr>
          </a:p>
          <a:p>
            <a:pPr algn="l">
              <a:lnSpc>
                <a:spcPts val="3220"/>
              </a:lnSpc>
            </a:pPr>
            <a:r>
              <a:rPr lang="en-US" sz="2300">
                <a:solidFill>
                  <a:srgbClr val="000000"/>
                </a:solidFill>
                <a:latin typeface="Poppins"/>
                <a:ea typeface="Poppins"/>
                <a:cs typeface="Poppins"/>
                <a:sym typeface="Poppins"/>
              </a:rPr>
              <a:t>Vi begynte med litt informasjon om samlingen, og styret, Deretter informerte vi om at vi hadde to aktive likepersoner tilstede, så folk kunne få informasjon om forhold dei lurte på, eller bare utveksle erfaringer rundt dysmeli.​</a:t>
            </a:r>
          </a:p>
          <a:p>
            <a:pPr algn="l">
              <a:lnSpc>
                <a:spcPts val="3220"/>
              </a:lnSpc>
            </a:pPr>
          </a:p>
        </p:txBody>
      </p:sp>
      <p:sp>
        <p:nvSpPr>
          <p:cNvPr name="TextBox 5" id="5"/>
          <p:cNvSpPr txBox="true"/>
          <p:nvPr/>
        </p:nvSpPr>
        <p:spPr>
          <a:xfrm rot="0">
            <a:off x="9591391" y="1661160"/>
            <a:ext cx="7667909" cy="7999730"/>
          </a:xfrm>
          <a:prstGeom prst="rect">
            <a:avLst/>
          </a:prstGeom>
        </p:spPr>
        <p:txBody>
          <a:bodyPr anchor="t" rtlCol="false" tIns="0" lIns="0" bIns="0" rIns="0">
            <a:spAutoFit/>
          </a:bodyPr>
          <a:lstStyle/>
          <a:p>
            <a:pPr algn="l">
              <a:lnSpc>
                <a:spcPts val="3220"/>
              </a:lnSpc>
            </a:pPr>
            <a:r>
              <a:rPr lang="en-US" sz="2300">
                <a:solidFill>
                  <a:srgbClr val="000000"/>
                </a:solidFill>
                <a:latin typeface="Poppins"/>
                <a:ea typeface="Poppins"/>
                <a:cs typeface="Poppins"/>
                <a:sym typeface="Poppins"/>
              </a:rPr>
              <a:t>Så var det klart for</a:t>
            </a:r>
            <a:r>
              <a:rPr lang="en-US" sz="2300">
                <a:solidFill>
                  <a:srgbClr val="000000"/>
                </a:solidFill>
                <a:latin typeface="Poppins"/>
                <a:ea typeface="Poppins"/>
                <a:cs typeface="Poppins"/>
                <a:sym typeface="Poppins"/>
              </a:rPr>
              <a:t> litt aktiviteter. Vi hadde laget til ein Naturbingo, og inndelt i 7 lag måtte dei gå rundt i skogen for å krysse av ting dei såg, som fugl, røtter, dyrebæsj og kongler. Når dei hadde fått fem på rad kom dei tilbake til bålet og laget fikk ein heil pose marshmellows dei kunne grille. Alle lagene hadde funnet langt flere enn 5 på rad, og var veldig fornøyd med det. ​</a:t>
            </a:r>
          </a:p>
          <a:p>
            <a:pPr algn="l">
              <a:lnSpc>
                <a:spcPts val="3220"/>
              </a:lnSpc>
            </a:pPr>
          </a:p>
          <a:p>
            <a:pPr algn="l">
              <a:lnSpc>
                <a:spcPts val="3220"/>
              </a:lnSpc>
            </a:pPr>
            <a:r>
              <a:rPr lang="en-US" sz="2300">
                <a:solidFill>
                  <a:srgbClr val="000000"/>
                </a:solidFill>
                <a:latin typeface="Poppins"/>
                <a:ea typeface="Poppins"/>
                <a:cs typeface="Poppins"/>
                <a:sym typeface="Poppins"/>
              </a:rPr>
              <a:t>Ny aktivitet. Denne gangen 3 på rad, der nye lag sprang stafett fram og tilbake til et rutediagram 20 meter borte. Dette var stor suksess, og lagene kjørte mange runder.​</a:t>
            </a:r>
          </a:p>
          <a:p>
            <a:pPr algn="l">
              <a:lnSpc>
                <a:spcPts val="3220"/>
              </a:lnSpc>
            </a:pPr>
            <a:r>
              <a:rPr lang="en-US" sz="2300">
                <a:solidFill>
                  <a:srgbClr val="000000"/>
                </a:solidFill>
                <a:latin typeface="Poppins"/>
                <a:ea typeface="Poppins"/>
                <a:cs typeface="Poppins"/>
                <a:sym typeface="Poppins"/>
              </a:rPr>
              <a:t>​</a:t>
            </a:r>
          </a:p>
          <a:p>
            <a:pPr algn="l">
              <a:lnSpc>
                <a:spcPts val="3220"/>
              </a:lnSpc>
            </a:pPr>
            <a:r>
              <a:rPr lang="en-US" sz="2300">
                <a:solidFill>
                  <a:srgbClr val="000000"/>
                </a:solidFill>
                <a:latin typeface="Poppins"/>
                <a:ea typeface="Poppins"/>
                <a:cs typeface="Poppins"/>
                <a:sym typeface="Poppins"/>
              </a:rPr>
              <a:t>Samlingen var egentlig fra 14:00-17:00, men først 17:30 var dei fleste på heimtur.​</a:t>
            </a:r>
          </a:p>
          <a:p>
            <a:pPr algn="l">
              <a:lnSpc>
                <a:spcPts val="3220"/>
              </a:lnSpc>
            </a:pPr>
          </a:p>
          <a:p>
            <a:pPr algn="l">
              <a:lnSpc>
                <a:spcPts val="3220"/>
              </a:lnSpc>
            </a:pPr>
            <a:r>
              <a:rPr lang="en-US" sz="2300">
                <a:solidFill>
                  <a:srgbClr val="000000"/>
                </a:solidFill>
                <a:latin typeface="Poppins"/>
                <a:ea typeface="Poppins"/>
                <a:cs typeface="Poppins"/>
                <a:sym typeface="Poppins"/>
              </a:rPr>
              <a:t>Veldig fin dag, og vi har fått gode tilbakemeldinger på samlingen inne på Spond.​</a:t>
            </a:r>
          </a:p>
          <a:p>
            <a:pPr algn="l">
              <a:lnSpc>
                <a:spcPts val="3220"/>
              </a:lnSpc>
            </a:pP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4EDE4"/>
        </a:solidFill>
      </p:bgPr>
    </p:bg>
    <p:spTree>
      <p:nvGrpSpPr>
        <p:cNvPr id="1" name=""/>
        <p:cNvGrpSpPr/>
        <p:nvPr/>
      </p:nvGrpSpPr>
      <p:grpSpPr>
        <a:xfrm>
          <a:off x="0" y="0"/>
          <a:ext cx="0" cy="0"/>
          <a:chOff x="0" y="0"/>
          <a:chExt cx="0" cy="0"/>
        </a:xfrm>
      </p:grpSpPr>
      <p:sp>
        <p:nvSpPr>
          <p:cNvPr name="TextBox 2" id="2"/>
          <p:cNvSpPr txBox="true"/>
          <p:nvPr/>
        </p:nvSpPr>
        <p:spPr>
          <a:xfrm rot="0">
            <a:off x="1028700" y="2392356"/>
            <a:ext cx="16230600" cy="5756910"/>
          </a:xfrm>
          <a:prstGeom prst="rect">
            <a:avLst/>
          </a:prstGeom>
        </p:spPr>
        <p:txBody>
          <a:bodyPr anchor="t" rtlCol="false" tIns="0" lIns="0" bIns="0" rIns="0">
            <a:spAutoFit/>
          </a:bodyPr>
          <a:lstStyle/>
          <a:p>
            <a:pPr algn="l">
              <a:lnSpc>
                <a:spcPts val="5040"/>
              </a:lnSpc>
              <a:spcBef>
                <a:spcPct val="0"/>
              </a:spcBef>
            </a:pPr>
            <a:r>
              <a:rPr lang="en-US" sz="3600">
                <a:solidFill>
                  <a:srgbClr val="000000"/>
                </a:solidFill>
                <a:latin typeface="Poppins"/>
                <a:ea typeface="Poppins"/>
                <a:cs typeface="Poppins"/>
                <a:sym typeface="Poppins"/>
              </a:rPr>
              <a:t>Norsk Dysmeliforenings lokallag har som overordnet mål å etablere og drive sosiale møteplasser for sine medlemmer, samt arbeide med likepersonsarbeid. </a:t>
            </a:r>
          </a:p>
          <a:p>
            <a:pPr algn="l">
              <a:lnSpc>
                <a:spcPts val="5040"/>
              </a:lnSpc>
              <a:spcBef>
                <a:spcPct val="0"/>
              </a:spcBef>
            </a:pPr>
          </a:p>
          <a:p>
            <a:pPr algn="l">
              <a:lnSpc>
                <a:spcPts val="5040"/>
              </a:lnSpc>
              <a:spcBef>
                <a:spcPct val="0"/>
              </a:spcBef>
            </a:pPr>
            <a:r>
              <a:rPr lang="en-US" b="true" sz="3600">
                <a:solidFill>
                  <a:srgbClr val="000000"/>
                </a:solidFill>
                <a:latin typeface="Poppins Bold"/>
                <a:ea typeface="Poppins Bold"/>
                <a:cs typeface="Poppins Bold"/>
                <a:sym typeface="Poppins Bold"/>
              </a:rPr>
              <a:t>Et lokallag bør:</a:t>
            </a:r>
          </a:p>
          <a:p>
            <a:pPr algn="l">
              <a:lnSpc>
                <a:spcPts val="5040"/>
              </a:lnSpc>
              <a:spcBef>
                <a:spcPct val="0"/>
              </a:spcBef>
            </a:pPr>
            <a:r>
              <a:rPr lang="en-US" sz="3600">
                <a:solidFill>
                  <a:srgbClr val="000000"/>
                </a:solidFill>
                <a:latin typeface="Poppins"/>
                <a:ea typeface="Poppins"/>
                <a:cs typeface="Poppins"/>
                <a:sym typeface="Poppins"/>
              </a:rPr>
              <a:t>Invitere til sosiale møteplasser for sine medlemmer i nærmiljøet, minst én aktivitet i sommerhalvåret, og én aktivitet i vinterhalvåret.</a:t>
            </a:r>
          </a:p>
          <a:p>
            <a:pPr algn="l">
              <a:lnSpc>
                <a:spcPts val="5040"/>
              </a:lnSpc>
              <a:spcBef>
                <a:spcPct val="0"/>
              </a:spcBef>
            </a:pPr>
          </a:p>
          <a:p>
            <a:pPr algn="l">
              <a:lnSpc>
                <a:spcPts val="5040"/>
              </a:lnSpc>
              <a:spcBef>
                <a:spcPct val="0"/>
              </a:spcBef>
            </a:pPr>
            <a:r>
              <a:rPr lang="en-US" sz="3600">
                <a:solidFill>
                  <a:srgbClr val="000000"/>
                </a:solidFill>
                <a:latin typeface="Poppins"/>
                <a:ea typeface="Poppins"/>
                <a:cs typeface="Poppins"/>
                <a:sym typeface="Poppins"/>
              </a:rPr>
              <a:t>Utføre likepersonsarbeid. </a:t>
            </a:r>
          </a:p>
        </p:txBody>
      </p:sp>
      <p:sp>
        <p:nvSpPr>
          <p:cNvPr name="Freeform 3" id="3"/>
          <p:cNvSpPr/>
          <p:nvPr/>
        </p:nvSpPr>
        <p:spPr>
          <a:xfrm flipH="false" flipV="false" rot="0">
            <a:off x="12213296" y="7200900"/>
            <a:ext cx="4231157" cy="4114800"/>
          </a:xfrm>
          <a:custGeom>
            <a:avLst/>
            <a:gdLst/>
            <a:ahLst/>
            <a:cxnLst/>
            <a:rect r="r" b="b" t="t" l="l"/>
            <a:pathLst>
              <a:path h="4114800" w="4231157">
                <a:moveTo>
                  <a:pt x="0" y="0"/>
                </a:moveTo>
                <a:lnTo>
                  <a:pt x="4231156" y="0"/>
                </a:lnTo>
                <a:lnTo>
                  <a:pt x="4231156"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4" id="4"/>
          <p:cNvSpPr txBox="true"/>
          <p:nvPr/>
        </p:nvSpPr>
        <p:spPr>
          <a:xfrm rot="0">
            <a:off x="1028700" y="914400"/>
            <a:ext cx="11184596" cy="750570"/>
          </a:xfrm>
          <a:prstGeom prst="rect">
            <a:avLst/>
          </a:prstGeom>
        </p:spPr>
        <p:txBody>
          <a:bodyPr anchor="t" rtlCol="false" tIns="0" lIns="0" bIns="0" rIns="0">
            <a:spAutoFit/>
          </a:bodyPr>
          <a:lstStyle/>
          <a:p>
            <a:pPr algn="l">
              <a:lnSpc>
                <a:spcPts val="5880"/>
              </a:lnSpc>
            </a:pPr>
            <a:r>
              <a:rPr lang="en-US" sz="4200" b="true">
                <a:solidFill>
                  <a:srgbClr val="009D7A"/>
                </a:solidFill>
                <a:latin typeface="Poppins Semi-Bold"/>
                <a:ea typeface="Poppins Semi-Bold"/>
                <a:cs typeface="Poppins Semi-Bold"/>
                <a:sym typeface="Poppins Semi-Bold"/>
              </a:rPr>
              <a:t>Hva er målet med lokallagene?</a:t>
            </a:r>
          </a:p>
        </p:txBody>
      </p:sp>
      <p:sp>
        <p:nvSpPr>
          <p:cNvPr name="Freeform 5" id="5"/>
          <p:cNvSpPr/>
          <p:nvPr/>
        </p:nvSpPr>
        <p:spPr>
          <a:xfrm flipH="false" flipV="false" rot="0">
            <a:off x="1028700" y="8797075"/>
            <a:ext cx="3991373" cy="461225"/>
          </a:xfrm>
          <a:custGeom>
            <a:avLst/>
            <a:gdLst/>
            <a:ahLst/>
            <a:cxnLst/>
            <a:rect r="r" b="b" t="t" l="l"/>
            <a:pathLst>
              <a:path h="461225" w="3991373">
                <a:moveTo>
                  <a:pt x="0" y="0"/>
                </a:moveTo>
                <a:lnTo>
                  <a:pt x="3991373" y="0"/>
                </a:lnTo>
                <a:lnTo>
                  <a:pt x="3991373" y="461225"/>
                </a:lnTo>
                <a:lnTo>
                  <a:pt x="0" y="461225"/>
                </a:lnTo>
                <a:lnTo>
                  <a:pt x="0" y="0"/>
                </a:lnTo>
                <a:close/>
              </a:path>
            </a:pathLst>
          </a:custGeom>
          <a:blipFill>
            <a:blip r:embed="rId4"/>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4EDE4"/>
        </a:solidFill>
      </p:bgPr>
    </p:bg>
    <p:spTree>
      <p:nvGrpSpPr>
        <p:cNvPr id="1" name=""/>
        <p:cNvGrpSpPr/>
        <p:nvPr/>
      </p:nvGrpSpPr>
      <p:grpSpPr>
        <a:xfrm>
          <a:off x="0" y="0"/>
          <a:ext cx="0" cy="0"/>
          <a:chOff x="0" y="0"/>
          <a:chExt cx="0" cy="0"/>
        </a:xfrm>
      </p:grpSpPr>
      <p:sp>
        <p:nvSpPr>
          <p:cNvPr name="Freeform 2" id="2"/>
          <p:cNvSpPr/>
          <p:nvPr/>
        </p:nvSpPr>
        <p:spPr>
          <a:xfrm flipH="false" flipV="false" rot="0">
            <a:off x="1028700" y="8765808"/>
            <a:ext cx="4261954" cy="492492"/>
          </a:xfrm>
          <a:custGeom>
            <a:avLst/>
            <a:gdLst/>
            <a:ahLst/>
            <a:cxnLst/>
            <a:rect r="r" b="b" t="t" l="l"/>
            <a:pathLst>
              <a:path h="492492" w="4261954">
                <a:moveTo>
                  <a:pt x="0" y="0"/>
                </a:moveTo>
                <a:lnTo>
                  <a:pt x="4261954" y="0"/>
                </a:lnTo>
                <a:lnTo>
                  <a:pt x="4261954" y="492492"/>
                </a:lnTo>
                <a:lnTo>
                  <a:pt x="0" y="492492"/>
                </a:lnTo>
                <a:lnTo>
                  <a:pt x="0" y="0"/>
                </a:lnTo>
                <a:close/>
              </a:path>
            </a:pathLst>
          </a:custGeom>
          <a:blipFill>
            <a:blip r:embed="rId2"/>
            <a:stretch>
              <a:fillRect l="0" t="0" r="0" b="0"/>
            </a:stretch>
          </a:blipFill>
        </p:spPr>
      </p:sp>
      <p:sp>
        <p:nvSpPr>
          <p:cNvPr name="Freeform 3" id="3"/>
          <p:cNvSpPr/>
          <p:nvPr/>
        </p:nvSpPr>
        <p:spPr>
          <a:xfrm flipH="false" flipV="false" rot="0">
            <a:off x="14916662" y="7821661"/>
            <a:ext cx="3920855" cy="3322033"/>
          </a:xfrm>
          <a:custGeom>
            <a:avLst/>
            <a:gdLst/>
            <a:ahLst/>
            <a:cxnLst/>
            <a:rect r="r" b="b" t="t" l="l"/>
            <a:pathLst>
              <a:path h="3322033" w="3920855">
                <a:moveTo>
                  <a:pt x="0" y="0"/>
                </a:moveTo>
                <a:lnTo>
                  <a:pt x="3920854" y="0"/>
                </a:lnTo>
                <a:lnTo>
                  <a:pt x="3920854" y="3322033"/>
                </a:lnTo>
                <a:lnTo>
                  <a:pt x="0" y="332203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1028700" y="914400"/>
            <a:ext cx="11135023" cy="717550"/>
          </a:xfrm>
          <a:prstGeom prst="rect">
            <a:avLst/>
          </a:prstGeom>
        </p:spPr>
        <p:txBody>
          <a:bodyPr anchor="t" rtlCol="false" tIns="0" lIns="0" bIns="0" rIns="0">
            <a:spAutoFit/>
          </a:bodyPr>
          <a:lstStyle/>
          <a:p>
            <a:pPr algn="l">
              <a:lnSpc>
                <a:spcPts val="5599"/>
              </a:lnSpc>
              <a:spcBef>
                <a:spcPct val="0"/>
              </a:spcBef>
            </a:pPr>
            <a:r>
              <a:rPr lang="en-US" b="true" sz="3999">
                <a:solidFill>
                  <a:srgbClr val="009D7A"/>
                </a:solidFill>
                <a:latin typeface="Poppins Bold"/>
                <a:ea typeface="Poppins Bold"/>
                <a:cs typeface="Poppins Bold"/>
                <a:sym typeface="Poppins Bold"/>
              </a:rPr>
              <a:t>Hva er et lokallag i Norsk Dysmeliforening?</a:t>
            </a:r>
          </a:p>
        </p:txBody>
      </p:sp>
      <p:sp>
        <p:nvSpPr>
          <p:cNvPr name="TextBox 5" id="5"/>
          <p:cNvSpPr txBox="true"/>
          <p:nvPr/>
        </p:nvSpPr>
        <p:spPr>
          <a:xfrm rot="0">
            <a:off x="1028700" y="2277116"/>
            <a:ext cx="13948158" cy="651510"/>
          </a:xfrm>
          <a:prstGeom prst="rect">
            <a:avLst/>
          </a:prstGeom>
        </p:spPr>
        <p:txBody>
          <a:bodyPr anchor="t" rtlCol="false" tIns="0" lIns="0" bIns="0" rIns="0">
            <a:spAutoFit/>
          </a:bodyPr>
          <a:lstStyle/>
          <a:p>
            <a:pPr algn="l">
              <a:lnSpc>
                <a:spcPts val="5040"/>
              </a:lnSpc>
            </a:pPr>
            <a:r>
              <a:rPr lang="en-US" sz="3600">
                <a:solidFill>
                  <a:srgbClr val="000000"/>
                </a:solidFill>
                <a:latin typeface="Poppins"/>
                <a:ea typeface="Poppins"/>
                <a:cs typeface="Poppins"/>
                <a:sym typeface="Poppins"/>
              </a:rPr>
              <a:t>Lokallag</a:t>
            </a:r>
            <a:r>
              <a:rPr lang="en-US" sz="3600">
                <a:solidFill>
                  <a:srgbClr val="000000"/>
                </a:solidFill>
                <a:latin typeface="Poppins"/>
                <a:ea typeface="Poppins"/>
                <a:cs typeface="Poppins"/>
                <a:sym typeface="Poppins"/>
              </a:rPr>
              <a:t>ene er selvstendige enheter i Norsk Dysmeliforening</a:t>
            </a:r>
          </a:p>
        </p:txBody>
      </p:sp>
      <p:sp>
        <p:nvSpPr>
          <p:cNvPr name="TextBox 6" id="6"/>
          <p:cNvSpPr txBox="true"/>
          <p:nvPr/>
        </p:nvSpPr>
        <p:spPr>
          <a:xfrm rot="0">
            <a:off x="1028700" y="3164583"/>
            <a:ext cx="15848389" cy="1289685"/>
          </a:xfrm>
          <a:prstGeom prst="rect">
            <a:avLst/>
          </a:prstGeom>
        </p:spPr>
        <p:txBody>
          <a:bodyPr anchor="t" rtlCol="false" tIns="0" lIns="0" bIns="0" rIns="0">
            <a:spAutoFit/>
          </a:bodyPr>
          <a:lstStyle/>
          <a:p>
            <a:pPr algn="l">
              <a:lnSpc>
                <a:spcPts val="5040"/>
              </a:lnSpc>
            </a:pPr>
            <a:r>
              <a:rPr lang="en-US" sz="3600">
                <a:solidFill>
                  <a:srgbClr val="000000"/>
                </a:solidFill>
                <a:latin typeface="Poppins"/>
                <a:ea typeface="Poppins"/>
                <a:cs typeface="Poppins"/>
                <a:sym typeface="Poppins"/>
              </a:rPr>
              <a:t>De har egne vedtekter og et eget styre valgt av og blant medlemmene</a:t>
            </a:r>
          </a:p>
        </p:txBody>
      </p:sp>
      <p:sp>
        <p:nvSpPr>
          <p:cNvPr name="TextBox 7" id="7"/>
          <p:cNvSpPr txBox="true"/>
          <p:nvPr/>
        </p:nvSpPr>
        <p:spPr>
          <a:xfrm rot="0">
            <a:off x="1028700" y="4692393"/>
            <a:ext cx="16230600" cy="1289685"/>
          </a:xfrm>
          <a:prstGeom prst="rect">
            <a:avLst/>
          </a:prstGeom>
        </p:spPr>
        <p:txBody>
          <a:bodyPr anchor="t" rtlCol="false" tIns="0" lIns="0" bIns="0" rIns="0">
            <a:spAutoFit/>
          </a:bodyPr>
          <a:lstStyle/>
          <a:p>
            <a:pPr algn="l">
              <a:lnSpc>
                <a:spcPts val="5039"/>
              </a:lnSpc>
            </a:pPr>
            <a:r>
              <a:rPr lang="en-US" sz="3599">
                <a:solidFill>
                  <a:srgbClr val="000000"/>
                </a:solidFill>
                <a:latin typeface="Poppins"/>
                <a:ea typeface="Poppins"/>
                <a:cs typeface="Poppins"/>
                <a:sym typeface="Poppins"/>
              </a:rPr>
              <a:t>Et lokallag består av én styreleder, og minimum to andre styremedlemmer</a:t>
            </a:r>
          </a:p>
        </p:txBody>
      </p:sp>
      <p:sp>
        <p:nvSpPr>
          <p:cNvPr name="TextBox 8" id="8"/>
          <p:cNvSpPr txBox="true"/>
          <p:nvPr/>
        </p:nvSpPr>
        <p:spPr>
          <a:xfrm rot="0">
            <a:off x="1039614" y="6220203"/>
            <a:ext cx="16219686" cy="651510"/>
          </a:xfrm>
          <a:prstGeom prst="rect">
            <a:avLst/>
          </a:prstGeom>
        </p:spPr>
        <p:txBody>
          <a:bodyPr anchor="t" rtlCol="false" tIns="0" lIns="0" bIns="0" rIns="0">
            <a:spAutoFit/>
          </a:bodyPr>
          <a:lstStyle/>
          <a:p>
            <a:pPr algn="l">
              <a:lnSpc>
                <a:spcPts val="5040"/>
              </a:lnSpc>
              <a:spcBef>
                <a:spcPct val="0"/>
              </a:spcBef>
            </a:pPr>
            <a:r>
              <a:rPr lang="en-US" sz="3600">
                <a:solidFill>
                  <a:srgbClr val="000000"/>
                </a:solidFill>
                <a:latin typeface="Poppins"/>
                <a:ea typeface="Poppins"/>
                <a:cs typeface="Poppins"/>
                <a:sym typeface="Poppins"/>
              </a:rPr>
              <a:t>Lokallagene har egne vedtekter, som man finner på </a:t>
            </a:r>
            <a:r>
              <a:rPr lang="en-US" sz="3600" u="sng">
                <a:solidFill>
                  <a:srgbClr val="000000"/>
                </a:solidFill>
                <a:latin typeface="Poppins"/>
                <a:ea typeface="Poppins"/>
                <a:cs typeface="Poppins"/>
                <a:sym typeface="Poppins"/>
                <a:hlinkClick r:id="rId5" tooltip="https://dysmeli.no/lokallag-utvalg/"/>
              </a:rPr>
              <a:t>dysmeli.no</a:t>
            </a:r>
          </a:p>
        </p:txBody>
      </p:sp>
      <p:sp>
        <p:nvSpPr>
          <p:cNvPr name="Freeform 9" id="9"/>
          <p:cNvSpPr/>
          <p:nvPr/>
        </p:nvSpPr>
        <p:spPr>
          <a:xfrm flipH="false" flipV="false" rot="0">
            <a:off x="15731136" y="-946735"/>
            <a:ext cx="3106380" cy="3328625"/>
          </a:xfrm>
          <a:custGeom>
            <a:avLst/>
            <a:gdLst/>
            <a:ahLst/>
            <a:cxnLst/>
            <a:rect r="r" b="b" t="t" l="l"/>
            <a:pathLst>
              <a:path h="3328625" w="3106380">
                <a:moveTo>
                  <a:pt x="0" y="0"/>
                </a:moveTo>
                <a:lnTo>
                  <a:pt x="3106380" y="0"/>
                </a:lnTo>
                <a:lnTo>
                  <a:pt x="3106380" y="3328626"/>
                </a:lnTo>
                <a:lnTo>
                  <a:pt x="0" y="332862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4EDE4"/>
        </a:solidFill>
      </p:bgPr>
    </p:bg>
    <p:spTree>
      <p:nvGrpSpPr>
        <p:cNvPr id="1" name=""/>
        <p:cNvGrpSpPr/>
        <p:nvPr/>
      </p:nvGrpSpPr>
      <p:grpSpPr>
        <a:xfrm>
          <a:off x="0" y="0"/>
          <a:ext cx="0" cy="0"/>
          <a:chOff x="0" y="0"/>
          <a:chExt cx="0" cy="0"/>
        </a:xfrm>
      </p:grpSpPr>
      <p:sp>
        <p:nvSpPr>
          <p:cNvPr name="Freeform 2" id="2"/>
          <p:cNvSpPr/>
          <p:nvPr/>
        </p:nvSpPr>
        <p:spPr>
          <a:xfrm flipH="false" flipV="false" rot="0">
            <a:off x="1028700" y="8785904"/>
            <a:ext cx="4261954" cy="492492"/>
          </a:xfrm>
          <a:custGeom>
            <a:avLst/>
            <a:gdLst/>
            <a:ahLst/>
            <a:cxnLst/>
            <a:rect r="r" b="b" t="t" l="l"/>
            <a:pathLst>
              <a:path h="492492" w="4261954">
                <a:moveTo>
                  <a:pt x="0" y="0"/>
                </a:moveTo>
                <a:lnTo>
                  <a:pt x="4261954" y="0"/>
                </a:lnTo>
                <a:lnTo>
                  <a:pt x="4261954" y="492492"/>
                </a:lnTo>
                <a:lnTo>
                  <a:pt x="0" y="492492"/>
                </a:lnTo>
                <a:lnTo>
                  <a:pt x="0" y="0"/>
                </a:lnTo>
                <a:close/>
              </a:path>
            </a:pathLst>
          </a:custGeom>
          <a:blipFill>
            <a:blip r:embed="rId2"/>
            <a:stretch>
              <a:fillRect l="0" t="0" r="0" b="0"/>
            </a:stretch>
          </a:blipFill>
        </p:spPr>
      </p:sp>
      <p:sp>
        <p:nvSpPr>
          <p:cNvPr name="Freeform 3" id="3"/>
          <p:cNvSpPr/>
          <p:nvPr/>
        </p:nvSpPr>
        <p:spPr>
          <a:xfrm flipH="false" flipV="false" rot="6376786">
            <a:off x="12132091" y="5466978"/>
            <a:ext cx="7113093" cy="7024756"/>
          </a:xfrm>
          <a:custGeom>
            <a:avLst/>
            <a:gdLst/>
            <a:ahLst/>
            <a:cxnLst/>
            <a:rect r="r" b="b" t="t" l="l"/>
            <a:pathLst>
              <a:path h="7024756" w="7113093">
                <a:moveTo>
                  <a:pt x="0" y="0"/>
                </a:moveTo>
                <a:lnTo>
                  <a:pt x="7113094" y="0"/>
                </a:lnTo>
                <a:lnTo>
                  <a:pt x="7113094" y="7024756"/>
                </a:lnTo>
                <a:lnTo>
                  <a:pt x="0" y="702475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1028700" y="914400"/>
            <a:ext cx="8640564" cy="717550"/>
          </a:xfrm>
          <a:prstGeom prst="rect">
            <a:avLst/>
          </a:prstGeom>
        </p:spPr>
        <p:txBody>
          <a:bodyPr anchor="t" rtlCol="false" tIns="0" lIns="0" bIns="0" rIns="0">
            <a:spAutoFit/>
          </a:bodyPr>
          <a:lstStyle/>
          <a:p>
            <a:pPr algn="l">
              <a:lnSpc>
                <a:spcPts val="5599"/>
              </a:lnSpc>
              <a:spcBef>
                <a:spcPct val="0"/>
              </a:spcBef>
            </a:pPr>
            <a:r>
              <a:rPr lang="en-US" b="true" sz="3999">
                <a:solidFill>
                  <a:srgbClr val="009D7A"/>
                </a:solidFill>
                <a:latin typeface="Poppins Bold"/>
                <a:ea typeface="Poppins Bold"/>
                <a:cs typeface="Poppins Bold"/>
                <a:sym typeface="Poppins Bold"/>
              </a:rPr>
              <a:t>Hvordan er lokallagene satt opp?</a:t>
            </a:r>
          </a:p>
        </p:txBody>
      </p:sp>
      <p:sp>
        <p:nvSpPr>
          <p:cNvPr name="TextBox 5" id="5"/>
          <p:cNvSpPr txBox="true"/>
          <p:nvPr/>
        </p:nvSpPr>
        <p:spPr>
          <a:xfrm rot="0">
            <a:off x="1028700" y="2373833"/>
            <a:ext cx="16230600" cy="1289685"/>
          </a:xfrm>
          <a:prstGeom prst="rect">
            <a:avLst/>
          </a:prstGeom>
        </p:spPr>
        <p:txBody>
          <a:bodyPr anchor="t" rtlCol="false" tIns="0" lIns="0" bIns="0" rIns="0">
            <a:spAutoFit/>
          </a:bodyPr>
          <a:lstStyle/>
          <a:p>
            <a:pPr algn="l">
              <a:lnSpc>
                <a:spcPts val="5040"/>
              </a:lnSpc>
            </a:pPr>
            <a:r>
              <a:rPr lang="en-US" sz="3600">
                <a:solidFill>
                  <a:srgbClr val="000000"/>
                </a:solidFill>
                <a:latin typeface="Poppins"/>
                <a:ea typeface="Poppins"/>
                <a:cs typeface="Poppins"/>
                <a:sym typeface="Poppins"/>
              </a:rPr>
              <a:t>Et lokallag</a:t>
            </a:r>
            <a:r>
              <a:rPr lang="en-US" sz="3600">
                <a:solidFill>
                  <a:srgbClr val="000000"/>
                </a:solidFill>
                <a:latin typeface="Poppins"/>
                <a:ea typeface="Poppins"/>
                <a:cs typeface="Poppins"/>
                <a:sym typeface="Poppins"/>
              </a:rPr>
              <a:t> dannes innenfor et geografisk begrenset område, og er uavhengig av kommunegrenser</a:t>
            </a:r>
          </a:p>
        </p:txBody>
      </p:sp>
      <p:sp>
        <p:nvSpPr>
          <p:cNvPr name="TextBox 6" id="6"/>
          <p:cNvSpPr txBox="true"/>
          <p:nvPr/>
        </p:nvSpPr>
        <p:spPr>
          <a:xfrm rot="0">
            <a:off x="1039614" y="4225334"/>
            <a:ext cx="16219686" cy="651510"/>
          </a:xfrm>
          <a:prstGeom prst="rect">
            <a:avLst/>
          </a:prstGeom>
        </p:spPr>
        <p:txBody>
          <a:bodyPr anchor="t" rtlCol="false" tIns="0" lIns="0" bIns="0" rIns="0">
            <a:spAutoFit/>
          </a:bodyPr>
          <a:lstStyle/>
          <a:p>
            <a:pPr algn="l">
              <a:lnSpc>
                <a:spcPts val="5040"/>
              </a:lnSpc>
              <a:spcBef>
                <a:spcPct val="0"/>
              </a:spcBef>
            </a:pPr>
            <a:r>
              <a:rPr lang="en-US" sz="3600">
                <a:solidFill>
                  <a:srgbClr val="000000"/>
                </a:solidFill>
                <a:latin typeface="Poppins"/>
                <a:ea typeface="Poppins"/>
                <a:cs typeface="Poppins"/>
                <a:sym typeface="Poppins"/>
              </a:rPr>
              <a:t>Alle medlemmer i Norsk Dysmeliforening tilhører et lokallag i sitt distrikt </a:t>
            </a:r>
          </a:p>
        </p:txBody>
      </p:sp>
      <p:sp>
        <p:nvSpPr>
          <p:cNvPr name="TextBox 7" id="7"/>
          <p:cNvSpPr txBox="true"/>
          <p:nvPr/>
        </p:nvSpPr>
        <p:spPr>
          <a:xfrm rot="0">
            <a:off x="1039614" y="5438819"/>
            <a:ext cx="16219686" cy="651510"/>
          </a:xfrm>
          <a:prstGeom prst="rect">
            <a:avLst/>
          </a:prstGeom>
        </p:spPr>
        <p:txBody>
          <a:bodyPr anchor="t" rtlCol="false" tIns="0" lIns="0" bIns="0" rIns="0">
            <a:spAutoFit/>
          </a:bodyPr>
          <a:lstStyle/>
          <a:p>
            <a:pPr algn="l">
              <a:lnSpc>
                <a:spcPts val="5040"/>
              </a:lnSpc>
              <a:spcBef>
                <a:spcPct val="0"/>
              </a:spcBef>
            </a:pPr>
            <a:r>
              <a:rPr lang="en-US" sz="3600">
                <a:solidFill>
                  <a:srgbClr val="000000"/>
                </a:solidFill>
                <a:latin typeface="Poppins"/>
                <a:ea typeface="Poppins"/>
                <a:cs typeface="Poppins"/>
                <a:sym typeface="Poppins"/>
              </a:rPr>
              <a:t>Norsk Dysmeliforening har per mars 2025 17 lokallag</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4EDE4"/>
        </a:solidFill>
      </p:bgPr>
    </p:bg>
    <p:spTree>
      <p:nvGrpSpPr>
        <p:cNvPr id="1" name=""/>
        <p:cNvGrpSpPr/>
        <p:nvPr/>
      </p:nvGrpSpPr>
      <p:grpSpPr>
        <a:xfrm>
          <a:off x="0" y="0"/>
          <a:ext cx="0" cy="0"/>
          <a:chOff x="0" y="0"/>
          <a:chExt cx="0" cy="0"/>
        </a:xfrm>
      </p:grpSpPr>
      <p:sp>
        <p:nvSpPr>
          <p:cNvPr name="Freeform 2" id="2"/>
          <p:cNvSpPr/>
          <p:nvPr/>
        </p:nvSpPr>
        <p:spPr>
          <a:xfrm flipH="false" flipV="false" rot="0">
            <a:off x="1028700" y="8765808"/>
            <a:ext cx="4261954" cy="492492"/>
          </a:xfrm>
          <a:custGeom>
            <a:avLst/>
            <a:gdLst/>
            <a:ahLst/>
            <a:cxnLst/>
            <a:rect r="r" b="b" t="t" l="l"/>
            <a:pathLst>
              <a:path h="492492" w="4261954">
                <a:moveTo>
                  <a:pt x="0" y="0"/>
                </a:moveTo>
                <a:lnTo>
                  <a:pt x="4261954" y="0"/>
                </a:lnTo>
                <a:lnTo>
                  <a:pt x="4261954" y="492492"/>
                </a:lnTo>
                <a:lnTo>
                  <a:pt x="0" y="492492"/>
                </a:lnTo>
                <a:lnTo>
                  <a:pt x="0" y="0"/>
                </a:lnTo>
                <a:close/>
              </a:path>
            </a:pathLst>
          </a:custGeom>
          <a:blipFill>
            <a:blip r:embed="rId2"/>
            <a:stretch>
              <a:fillRect l="0" t="0" r="0" b="0"/>
            </a:stretch>
          </a:blipFill>
        </p:spPr>
      </p:sp>
      <p:sp>
        <p:nvSpPr>
          <p:cNvPr name="TextBox 3" id="3"/>
          <p:cNvSpPr txBox="true"/>
          <p:nvPr/>
        </p:nvSpPr>
        <p:spPr>
          <a:xfrm rot="0">
            <a:off x="1028700" y="2988462"/>
            <a:ext cx="16230600" cy="5756910"/>
          </a:xfrm>
          <a:prstGeom prst="rect">
            <a:avLst/>
          </a:prstGeom>
        </p:spPr>
        <p:txBody>
          <a:bodyPr anchor="t" rtlCol="false" tIns="0" lIns="0" bIns="0" rIns="0">
            <a:spAutoFit/>
          </a:bodyPr>
          <a:lstStyle/>
          <a:p>
            <a:pPr algn="ctr">
              <a:lnSpc>
                <a:spcPts val="5040"/>
              </a:lnSpc>
            </a:pPr>
          </a:p>
          <a:p>
            <a:pPr algn="l">
              <a:lnSpc>
                <a:spcPts val="5040"/>
              </a:lnSpc>
            </a:pPr>
            <a:r>
              <a:rPr lang="en-US" sz="3600" b="true">
                <a:solidFill>
                  <a:srgbClr val="000000"/>
                </a:solidFill>
                <a:latin typeface="Poppins Bold"/>
                <a:ea typeface="Poppins Bold"/>
                <a:cs typeface="Poppins Bold"/>
                <a:sym typeface="Poppins Bold"/>
              </a:rPr>
              <a:t>Årsmøtet skal: </a:t>
            </a:r>
          </a:p>
          <a:p>
            <a:pPr algn="l">
              <a:lnSpc>
                <a:spcPts val="5040"/>
              </a:lnSpc>
            </a:pPr>
            <a:r>
              <a:rPr lang="en-US" sz="3600">
                <a:solidFill>
                  <a:srgbClr val="000000"/>
                </a:solidFill>
                <a:latin typeface="Poppins"/>
                <a:ea typeface="Poppins"/>
                <a:cs typeface="Poppins"/>
                <a:sym typeface="Poppins"/>
              </a:rPr>
              <a:t>Behandle årsmelding for siste kalenderår </a:t>
            </a:r>
          </a:p>
          <a:p>
            <a:pPr algn="l">
              <a:lnSpc>
                <a:spcPts val="5040"/>
              </a:lnSpc>
            </a:pPr>
          </a:p>
          <a:p>
            <a:pPr algn="l">
              <a:lnSpc>
                <a:spcPts val="5040"/>
              </a:lnSpc>
            </a:pPr>
            <a:r>
              <a:rPr lang="en-US" sz="3600">
                <a:solidFill>
                  <a:srgbClr val="000000"/>
                </a:solidFill>
                <a:latin typeface="Poppins"/>
                <a:ea typeface="Poppins"/>
                <a:cs typeface="Poppins"/>
                <a:sym typeface="Poppins"/>
              </a:rPr>
              <a:t>Godkjenne lokallagets regnskap for siste kalenderår</a:t>
            </a:r>
          </a:p>
          <a:p>
            <a:pPr algn="l">
              <a:lnSpc>
                <a:spcPts val="5040"/>
              </a:lnSpc>
            </a:pPr>
          </a:p>
          <a:p>
            <a:pPr algn="l">
              <a:lnSpc>
                <a:spcPts val="5040"/>
              </a:lnSpc>
            </a:pPr>
            <a:r>
              <a:rPr lang="en-US" sz="3600">
                <a:solidFill>
                  <a:srgbClr val="000000"/>
                </a:solidFill>
                <a:latin typeface="Poppins"/>
                <a:ea typeface="Poppins"/>
                <a:cs typeface="Poppins"/>
                <a:sym typeface="Poppins"/>
              </a:rPr>
              <a:t>Velge e</a:t>
            </a:r>
            <a:r>
              <a:rPr lang="en-US" sz="3600">
                <a:solidFill>
                  <a:srgbClr val="000000"/>
                </a:solidFill>
                <a:latin typeface="Poppins"/>
                <a:ea typeface="Poppins"/>
                <a:cs typeface="Poppins"/>
                <a:sym typeface="Poppins"/>
              </a:rPr>
              <a:t>t styre på minimum tre medlemmer, som alle velges for to år av gangen</a:t>
            </a:r>
          </a:p>
          <a:p>
            <a:pPr algn="ctr">
              <a:lnSpc>
                <a:spcPts val="5040"/>
              </a:lnSpc>
            </a:pPr>
          </a:p>
        </p:txBody>
      </p:sp>
      <p:sp>
        <p:nvSpPr>
          <p:cNvPr name="TextBox 4" id="4"/>
          <p:cNvSpPr txBox="true"/>
          <p:nvPr/>
        </p:nvSpPr>
        <p:spPr>
          <a:xfrm rot="0">
            <a:off x="1028700" y="914400"/>
            <a:ext cx="11918950" cy="750570"/>
          </a:xfrm>
          <a:prstGeom prst="rect">
            <a:avLst/>
          </a:prstGeom>
        </p:spPr>
        <p:txBody>
          <a:bodyPr anchor="t" rtlCol="false" tIns="0" lIns="0" bIns="0" rIns="0">
            <a:spAutoFit/>
          </a:bodyPr>
          <a:lstStyle/>
          <a:p>
            <a:pPr algn="ctr">
              <a:lnSpc>
                <a:spcPts val="5880"/>
              </a:lnSpc>
            </a:pPr>
            <a:r>
              <a:rPr lang="en-US" sz="4200" b="true">
                <a:solidFill>
                  <a:srgbClr val="009D7A"/>
                </a:solidFill>
                <a:latin typeface="Poppins Semi-Bold"/>
                <a:ea typeface="Poppins Semi-Bold"/>
                <a:cs typeface="Poppins Semi-Bold"/>
                <a:sym typeface="Poppins Semi-Bold"/>
              </a:rPr>
              <a:t>Hvordan fungerer årsmøtene i lokallagene? </a:t>
            </a:r>
          </a:p>
        </p:txBody>
      </p:sp>
      <p:sp>
        <p:nvSpPr>
          <p:cNvPr name="TextBox 5" id="5"/>
          <p:cNvSpPr txBox="true"/>
          <p:nvPr/>
        </p:nvSpPr>
        <p:spPr>
          <a:xfrm rot="0">
            <a:off x="1028700" y="2174597"/>
            <a:ext cx="16230600" cy="1289685"/>
          </a:xfrm>
          <a:prstGeom prst="rect">
            <a:avLst/>
          </a:prstGeom>
        </p:spPr>
        <p:txBody>
          <a:bodyPr anchor="t" rtlCol="false" tIns="0" lIns="0" bIns="0" rIns="0">
            <a:spAutoFit/>
          </a:bodyPr>
          <a:lstStyle/>
          <a:p>
            <a:pPr algn="l">
              <a:lnSpc>
                <a:spcPts val="5040"/>
              </a:lnSpc>
              <a:spcBef>
                <a:spcPct val="0"/>
              </a:spcBef>
            </a:pPr>
            <a:r>
              <a:rPr lang="en-US" sz="3600">
                <a:solidFill>
                  <a:srgbClr val="000000"/>
                </a:solidFill>
                <a:latin typeface="Poppins"/>
                <a:ea typeface="Poppins"/>
                <a:cs typeface="Poppins"/>
                <a:sym typeface="Poppins"/>
              </a:rPr>
              <a:t>Årsmøte i lokallaget skal avholdes innen utgangen av året, annethvert år. Innkalling skjer skriftlig og med minst tre ukers varsel. </a:t>
            </a:r>
          </a:p>
        </p:txBody>
      </p:sp>
      <p:sp>
        <p:nvSpPr>
          <p:cNvPr name="Freeform 6" id="6"/>
          <p:cNvSpPr/>
          <p:nvPr/>
        </p:nvSpPr>
        <p:spPr>
          <a:xfrm flipH="false" flipV="false" rot="4481452">
            <a:off x="14994846" y="8043372"/>
            <a:ext cx="3370707" cy="4114800"/>
          </a:xfrm>
          <a:custGeom>
            <a:avLst/>
            <a:gdLst/>
            <a:ahLst/>
            <a:cxnLst/>
            <a:rect r="r" b="b" t="t" l="l"/>
            <a:pathLst>
              <a:path h="4114800" w="3370707">
                <a:moveTo>
                  <a:pt x="0" y="0"/>
                </a:moveTo>
                <a:lnTo>
                  <a:pt x="3370707" y="0"/>
                </a:lnTo>
                <a:lnTo>
                  <a:pt x="3370707"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7" id="7"/>
          <p:cNvSpPr/>
          <p:nvPr/>
        </p:nvSpPr>
        <p:spPr>
          <a:xfrm flipH="false" flipV="false" rot="0">
            <a:off x="138175" y="5831705"/>
            <a:ext cx="724255" cy="229237"/>
          </a:xfrm>
          <a:custGeom>
            <a:avLst/>
            <a:gdLst/>
            <a:ahLst/>
            <a:cxnLst/>
            <a:rect r="r" b="b" t="t" l="l"/>
            <a:pathLst>
              <a:path h="229237" w="724255">
                <a:moveTo>
                  <a:pt x="0" y="0"/>
                </a:moveTo>
                <a:lnTo>
                  <a:pt x="724255" y="0"/>
                </a:lnTo>
                <a:lnTo>
                  <a:pt x="724255" y="229237"/>
                </a:lnTo>
                <a:lnTo>
                  <a:pt x="0" y="22923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8" id="8"/>
          <p:cNvSpPr/>
          <p:nvPr/>
        </p:nvSpPr>
        <p:spPr>
          <a:xfrm flipH="false" flipV="false" rot="0">
            <a:off x="176275" y="7101041"/>
            <a:ext cx="724255" cy="229237"/>
          </a:xfrm>
          <a:custGeom>
            <a:avLst/>
            <a:gdLst/>
            <a:ahLst/>
            <a:cxnLst/>
            <a:rect r="r" b="b" t="t" l="l"/>
            <a:pathLst>
              <a:path h="229237" w="724255">
                <a:moveTo>
                  <a:pt x="0" y="0"/>
                </a:moveTo>
                <a:lnTo>
                  <a:pt x="724255" y="0"/>
                </a:lnTo>
                <a:lnTo>
                  <a:pt x="724255" y="229237"/>
                </a:lnTo>
                <a:lnTo>
                  <a:pt x="0" y="22923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9" id="9"/>
          <p:cNvSpPr/>
          <p:nvPr/>
        </p:nvSpPr>
        <p:spPr>
          <a:xfrm flipH="false" flipV="false" rot="0">
            <a:off x="128650" y="4533793"/>
            <a:ext cx="724255" cy="229237"/>
          </a:xfrm>
          <a:custGeom>
            <a:avLst/>
            <a:gdLst/>
            <a:ahLst/>
            <a:cxnLst/>
            <a:rect r="r" b="b" t="t" l="l"/>
            <a:pathLst>
              <a:path h="229237" w="724255">
                <a:moveTo>
                  <a:pt x="0" y="0"/>
                </a:moveTo>
                <a:lnTo>
                  <a:pt x="724255" y="0"/>
                </a:lnTo>
                <a:lnTo>
                  <a:pt x="724255" y="229237"/>
                </a:lnTo>
                <a:lnTo>
                  <a:pt x="0" y="22923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4EDE4"/>
        </a:solidFill>
      </p:bgPr>
    </p:bg>
    <p:spTree>
      <p:nvGrpSpPr>
        <p:cNvPr id="1" name=""/>
        <p:cNvGrpSpPr/>
        <p:nvPr/>
      </p:nvGrpSpPr>
      <p:grpSpPr>
        <a:xfrm>
          <a:off x="0" y="0"/>
          <a:ext cx="0" cy="0"/>
          <a:chOff x="0" y="0"/>
          <a:chExt cx="0" cy="0"/>
        </a:xfrm>
      </p:grpSpPr>
      <p:sp>
        <p:nvSpPr>
          <p:cNvPr name="Freeform 2" id="2"/>
          <p:cNvSpPr/>
          <p:nvPr/>
        </p:nvSpPr>
        <p:spPr>
          <a:xfrm flipH="false" flipV="false" rot="0">
            <a:off x="1024533" y="8765808"/>
            <a:ext cx="4261954" cy="492492"/>
          </a:xfrm>
          <a:custGeom>
            <a:avLst/>
            <a:gdLst/>
            <a:ahLst/>
            <a:cxnLst/>
            <a:rect r="r" b="b" t="t" l="l"/>
            <a:pathLst>
              <a:path h="492492" w="4261954">
                <a:moveTo>
                  <a:pt x="0" y="0"/>
                </a:moveTo>
                <a:lnTo>
                  <a:pt x="4261953" y="0"/>
                </a:lnTo>
                <a:lnTo>
                  <a:pt x="4261953" y="492492"/>
                </a:lnTo>
                <a:lnTo>
                  <a:pt x="0" y="492492"/>
                </a:lnTo>
                <a:lnTo>
                  <a:pt x="0" y="0"/>
                </a:lnTo>
                <a:close/>
              </a:path>
            </a:pathLst>
          </a:custGeom>
          <a:blipFill>
            <a:blip r:embed="rId2"/>
            <a:stretch>
              <a:fillRect l="0" t="0" r="0" b="0"/>
            </a:stretch>
          </a:blipFill>
        </p:spPr>
      </p:sp>
      <p:sp>
        <p:nvSpPr>
          <p:cNvPr name="TextBox 3" id="3"/>
          <p:cNvSpPr txBox="true"/>
          <p:nvPr/>
        </p:nvSpPr>
        <p:spPr>
          <a:xfrm rot="0">
            <a:off x="1024533" y="2264336"/>
            <a:ext cx="16230600" cy="1289685"/>
          </a:xfrm>
          <a:prstGeom prst="rect">
            <a:avLst/>
          </a:prstGeom>
        </p:spPr>
        <p:txBody>
          <a:bodyPr anchor="t" rtlCol="false" tIns="0" lIns="0" bIns="0" rIns="0">
            <a:spAutoFit/>
          </a:bodyPr>
          <a:lstStyle/>
          <a:p>
            <a:pPr algn="l">
              <a:lnSpc>
                <a:spcPts val="5040"/>
              </a:lnSpc>
            </a:pPr>
            <a:r>
              <a:rPr lang="en-US" sz="3600">
                <a:solidFill>
                  <a:srgbClr val="000000"/>
                </a:solidFill>
                <a:latin typeface="Poppins"/>
                <a:ea typeface="Poppins"/>
                <a:cs typeface="Poppins"/>
                <a:sym typeface="Poppins"/>
              </a:rPr>
              <a:t>For å sikre kontinuitet og kunnskapsoverføring bør ikke alle styremedlemmer gå ut av lokallagsstyret på samme tid</a:t>
            </a:r>
          </a:p>
        </p:txBody>
      </p:sp>
      <p:sp>
        <p:nvSpPr>
          <p:cNvPr name="TextBox 4" id="4"/>
          <p:cNvSpPr txBox="true"/>
          <p:nvPr/>
        </p:nvSpPr>
        <p:spPr>
          <a:xfrm rot="0">
            <a:off x="1028700" y="3809530"/>
            <a:ext cx="15586075" cy="651510"/>
          </a:xfrm>
          <a:prstGeom prst="rect">
            <a:avLst/>
          </a:prstGeom>
        </p:spPr>
        <p:txBody>
          <a:bodyPr anchor="t" rtlCol="false" tIns="0" lIns="0" bIns="0" rIns="0">
            <a:spAutoFit/>
          </a:bodyPr>
          <a:lstStyle/>
          <a:p>
            <a:pPr algn="l">
              <a:lnSpc>
                <a:spcPts val="5040"/>
              </a:lnSpc>
            </a:pPr>
            <a:r>
              <a:rPr lang="en-US" sz="3600">
                <a:solidFill>
                  <a:srgbClr val="000000"/>
                </a:solidFill>
                <a:latin typeface="Poppins"/>
                <a:ea typeface="Poppins"/>
                <a:cs typeface="Poppins"/>
                <a:sym typeface="Poppins"/>
              </a:rPr>
              <a:t>Årsmøt</a:t>
            </a:r>
            <a:r>
              <a:rPr lang="en-US" sz="3600">
                <a:solidFill>
                  <a:srgbClr val="000000"/>
                </a:solidFill>
                <a:latin typeface="Poppins"/>
                <a:ea typeface="Poppins"/>
                <a:cs typeface="Poppins"/>
                <a:sym typeface="Poppins"/>
              </a:rPr>
              <a:t>ereferat sendes til: </a:t>
            </a:r>
            <a:r>
              <a:rPr lang="en-US" sz="3600" u="sng">
                <a:solidFill>
                  <a:srgbClr val="000000"/>
                </a:solidFill>
                <a:latin typeface="Poppins"/>
                <a:ea typeface="Poppins"/>
                <a:cs typeface="Poppins"/>
                <a:sym typeface="Poppins"/>
                <a:hlinkClick r:id="rId3" tooltip="mailto:maren@dysmeli.no"/>
              </a:rPr>
              <a:t>maren@dysmeli.no</a:t>
            </a:r>
            <a:r>
              <a:rPr lang="en-US" sz="3600">
                <a:solidFill>
                  <a:srgbClr val="000000"/>
                </a:solidFill>
                <a:latin typeface="Poppins"/>
                <a:ea typeface="Poppins"/>
                <a:cs typeface="Poppins"/>
                <a:sym typeface="Poppins"/>
              </a:rPr>
              <a:t> og </a:t>
            </a:r>
            <a:r>
              <a:rPr lang="en-US" sz="3600" u="sng">
                <a:solidFill>
                  <a:srgbClr val="000000"/>
                </a:solidFill>
                <a:latin typeface="Poppins"/>
                <a:ea typeface="Poppins"/>
                <a:cs typeface="Poppins"/>
                <a:sym typeface="Poppins"/>
                <a:hlinkClick r:id="rId4" tooltip="mailto:%20ragna@dysmeli.no"/>
              </a:rPr>
              <a:t>ragna@dysmeli.no</a:t>
            </a:r>
          </a:p>
        </p:txBody>
      </p:sp>
      <p:sp>
        <p:nvSpPr>
          <p:cNvPr name="Freeform 5" id="5"/>
          <p:cNvSpPr/>
          <p:nvPr/>
        </p:nvSpPr>
        <p:spPr>
          <a:xfrm flipH="false" flipV="false" rot="3072889">
            <a:off x="13597533" y="452412"/>
            <a:ext cx="7315200" cy="3880465"/>
          </a:xfrm>
          <a:custGeom>
            <a:avLst/>
            <a:gdLst/>
            <a:ahLst/>
            <a:cxnLst/>
            <a:rect r="r" b="b" t="t" l="l"/>
            <a:pathLst>
              <a:path h="3880465" w="7315200">
                <a:moveTo>
                  <a:pt x="0" y="0"/>
                </a:moveTo>
                <a:lnTo>
                  <a:pt x="7315200" y="0"/>
                </a:lnTo>
                <a:lnTo>
                  <a:pt x="7315200" y="3880464"/>
                </a:lnTo>
                <a:lnTo>
                  <a:pt x="0" y="388046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0">
            <a:off x="252653" y="5919305"/>
            <a:ext cx="724255" cy="229237"/>
          </a:xfrm>
          <a:custGeom>
            <a:avLst/>
            <a:gdLst/>
            <a:ahLst/>
            <a:cxnLst/>
            <a:rect r="r" b="b" t="t" l="l"/>
            <a:pathLst>
              <a:path h="229237" w="724255">
                <a:moveTo>
                  <a:pt x="0" y="0"/>
                </a:moveTo>
                <a:lnTo>
                  <a:pt x="724255" y="0"/>
                </a:lnTo>
                <a:lnTo>
                  <a:pt x="724255" y="229236"/>
                </a:lnTo>
                <a:lnTo>
                  <a:pt x="0" y="22923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7" id="7"/>
          <p:cNvSpPr txBox="true"/>
          <p:nvPr/>
        </p:nvSpPr>
        <p:spPr>
          <a:xfrm rot="0">
            <a:off x="1028700" y="914400"/>
            <a:ext cx="11918950" cy="750570"/>
          </a:xfrm>
          <a:prstGeom prst="rect">
            <a:avLst/>
          </a:prstGeom>
        </p:spPr>
        <p:txBody>
          <a:bodyPr anchor="t" rtlCol="false" tIns="0" lIns="0" bIns="0" rIns="0">
            <a:spAutoFit/>
          </a:bodyPr>
          <a:lstStyle/>
          <a:p>
            <a:pPr algn="ctr">
              <a:lnSpc>
                <a:spcPts val="5880"/>
              </a:lnSpc>
            </a:pPr>
            <a:r>
              <a:rPr lang="en-US" sz="4200" b="true">
                <a:solidFill>
                  <a:srgbClr val="009D7A"/>
                </a:solidFill>
                <a:latin typeface="Poppins Semi-Bold"/>
                <a:ea typeface="Poppins Semi-Bold"/>
                <a:cs typeface="Poppins Semi-Bold"/>
                <a:sym typeface="Poppins Semi-Bold"/>
              </a:rPr>
              <a:t>Hvordan fungerer årsmøtene i lokallagene? </a:t>
            </a:r>
          </a:p>
        </p:txBody>
      </p:sp>
      <p:sp>
        <p:nvSpPr>
          <p:cNvPr name="TextBox 8" id="8"/>
          <p:cNvSpPr txBox="true"/>
          <p:nvPr/>
        </p:nvSpPr>
        <p:spPr>
          <a:xfrm rot="0">
            <a:off x="1028700" y="5061115"/>
            <a:ext cx="7851081" cy="651510"/>
          </a:xfrm>
          <a:prstGeom prst="rect">
            <a:avLst/>
          </a:prstGeom>
        </p:spPr>
        <p:txBody>
          <a:bodyPr anchor="t" rtlCol="false" tIns="0" lIns="0" bIns="0" rIns="0">
            <a:spAutoFit/>
          </a:bodyPr>
          <a:lstStyle/>
          <a:p>
            <a:pPr algn="l">
              <a:lnSpc>
                <a:spcPts val="5040"/>
              </a:lnSpc>
            </a:pPr>
            <a:r>
              <a:rPr lang="en-US" sz="3600" b="true">
                <a:solidFill>
                  <a:srgbClr val="000000"/>
                </a:solidFill>
                <a:latin typeface="Poppins Bold"/>
                <a:ea typeface="Poppins Bold"/>
                <a:cs typeface="Poppins Bold"/>
                <a:sym typeface="Poppins Bold"/>
              </a:rPr>
              <a:t>Årsmøte-referatet bør inneholde:</a:t>
            </a:r>
          </a:p>
        </p:txBody>
      </p:sp>
      <p:sp>
        <p:nvSpPr>
          <p:cNvPr name="TextBox 9" id="9"/>
          <p:cNvSpPr txBox="true"/>
          <p:nvPr/>
        </p:nvSpPr>
        <p:spPr>
          <a:xfrm rot="0">
            <a:off x="1024533" y="5645950"/>
            <a:ext cx="9725620" cy="2566035"/>
          </a:xfrm>
          <a:prstGeom prst="rect">
            <a:avLst/>
          </a:prstGeom>
        </p:spPr>
        <p:txBody>
          <a:bodyPr anchor="t" rtlCol="false" tIns="0" lIns="0" bIns="0" rIns="0">
            <a:spAutoFit/>
          </a:bodyPr>
          <a:lstStyle/>
          <a:p>
            <a:pPr algn="l">
              <a:lnSpc>
                <a:spcPts val="5040"/>
              </a:lnSpc>
            </a:pPr>
            <a:r>
              <a:rPr lang="en-US" sz="3600">
                <a:solidFill>
                  <a:srgbClr val="000000"/>
                </a:solidFill>
                <a:latin typeface="Poppins"/>
                <a:ea typeface="Poppins"/>
                <a:cs typeface="Poppins"/>
                <a:sym typeface="Poppins"/>
              </a:rPr>
              <a:t>Status på gj</a:t>
            </a:r>
            <a:r>
              <a:rPr lang="en-US" sz="3600">
                <a:solidFill>
                  <a:srgbClr val="000000"/>
                </a:solidFill>
                <a:latin typeface="Poppins"/>
                <a:ea typeface="Poppins"/>
                <a:cs typeface="Poppins"/>
                <a:sym typeface="Poppins"/>
              </a:rPr>
              <a:t>ennomførte lokalagsaktiviteter</a:t>
            </a:r>
          </a:p>
          <a:p>
            <a:pPr algn="l">
              <a:lnSpc>
                <a:spcPts val="5040"/>
              </a:lnSpc>
            </a:pPr>
            <a:r>
              <a:rPr lang="en-US" sz="3600">
                <a:solidFill>
                  <a:srgbClr val="000000"/>
                </a:solidFill>
                <a:latin typeface="Poppins"/>
                <a:ea typeface="Poppins"/>
                <a:cs typeface="Poppins"/>
                <a:sym typeface="Poppins"/>
              </a:rPr>
              <a:t>Planlagte fremtidige aktiviteter  </a:t>
            </a:r>
          </a:p>
          <a:p>
            <a:pPr algn="l">
              <a:lnSpc>
                <a:spcPts val="5040"/>
              </a:lnSpc>
            </a:pPr>
            <a:r>
              <a:rPr lang="en-US" sz="3600">
                <a:solidFill>
                  <a:srgbClr val="000000"/>
                </a:solidFill>
                <a:latin typeface="Poppins"/>
                <a:ea typeface="Poppins"/>
                <a:cs typeface="Poppins"/>
                <a:sym typeface="Poppins"/>
              </a:rPr>
              <a:t>Status økonomi</a:t>
            </a:r>
          </a:p>
          <a:p>
            <a:pPr algn="l">
              <a:lnSpc>
                <a:spcPts val="5040"/>
              </a:lnSpc>
            </a:pPr>
            <a:r>
              <a:rPr lang="en-US" sz="3600">
                <a:solidFill>
                  <a:srgbClr val="000000"/>
                </a:solidFill>
                <a:latin typeface="Poppins"/>
                <a:ea typeface="Poppins"/>
                <a:cs typeface="Poppins"/>
                <a:sym typeface="Poppins"/>
              </a:rPr>
              <a:t>Eventuelt</a:t>
            </a:r>
          </a:p>
        </p:txBody>
      </p:sp>
      <p:sp>
        <p:nvSpPr>
          <p:cNvPr name="Freeform 10" id="10"/>
          <p:cNvSpPr/>
          <p:nvPr/>
        </p:nvSpPr>
        <p:spPr>
          <a:xfrm flipH="false" flipV="false" rot="0">
            <a:off x="243128" y="6544834"/>
            <a:ext cx="724255" cy="229237"/>
          </a:xfrm>
          <a:custGeom>
            <a:avLst/>
            <a:gdLst/>
            <a:ahLst/>
            <a:cxnLst/>
            <a:rect r="r" b="b" t="t" l="l"/>
            <a:pathLst>
              <a:path h="229237" w="724255">
                <a:moveTo>
                  <a:pt x="0" y="0"/>
                </a:moveTo>
                <a:lnTo>
                  <a:pt x="724255" y="0"/>
                </a:lnTo>
                <a:lnTo>
                  <a:pt x="724255" y="229237"/>
                </a:lnTo>
                <a:lnTo>
                  <a:pt x="0" y="229237"/>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1" id="11"/>
          <p:cNvSpPr/>
          <p:nvPr/>
        </p:nvSpPr>
        <p:spPr>
          <a:xfrm flipH="false" flipV="false" rot="0">
            <a:off x="243128" y="7199656"/>
            <a:ext cx="724255" cy="229237"/>
          </a:xfrm>
          <a:custGeom>
            <a:avLst/>
            <a:gdLst/>
            <a:ahLst/>
            <a:cxnLst/>
            <a:rect r="r" b="b" t="t" l="l"/>
            <a:pathLst>
              <a:path h="229237" w="724255">
                <a:moveTo>
                  <a:pt x="0" y="0"/>
                </a:moveTo>
                <a:lnTo>
                  <a:pt x="724255" y="0"/>
                </a:lnTo>
                <a:lnTo>
                  <a:pt x="724255" y="229236"/>
                </a:lnTo>
                <a:lnTo>
                  <a:pt x="0" y="22923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 id="12"/>
          <p:cNvSpPr/>
          <p:nvPr/>
        </p:nvSpPr>
        <p:spPr>
          <a:xfrm flipH="false" flipV="false" rot="0">
            <a:off x="252653" y="7828942"/>
            <a:ext cx="724255" cy="229237"/>
          </a:xfrm>
          <a:custGeom>
            <a:avLst/>
            <a:gdLst/>
            <a:ahLst/>
            <a:cxnLst/>
            <a:rect r="r" b="b" t="t" l="l"/>
            <a:pathLst>
              <a:path h="229237" w="724255">
                <a:moveTo>
                  <a:pt x="0" y="0"/>
                </a:moveTo>
                <a:lnTo>
                  <a:pt x="724255" y="0"/>
                </a:lnTo>
                <a:lnTo>
                  <a:pt x="724255" y="229237"/>
                </a:lnTo>
                <a:lnTo>
                  <a:pt x="0" y="229237"/>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4EDE4"/>
        </a:solidFill>
      </p:bgPr>
    </p:bg>
    <p:spTree>
      <p:nvGrpSpPr>
        <p:cNvPr id="1" name=""/>
        <p:cNvGrpSpPr/>
        <p:nvPr/>
      </p:nvGrpSpPr>
      <p:grpSpPr>
        <a:xfrm>
          <a:off x="0" y="0"/>
          <a:ext cx="0" cy="0"/>
          <a:chOff x="0" y="0"/>
          <a:chExt cx="0" cy="0"/>
        </a:xfrm>
      </p:grpSpPr>
      <p:sp>
        <p:nvSpPr>
          <p:cNvPr name="Freeform 2" id="2"/>
          <p:cNvSpPr/>
          <p:nvPr/>
        </p:nvSpPr>
        <p:spPr>
          <a:xfrm flipH="false" flipV="false" rot="0">
            <a:off x="-1974247" y="7338060"/>
            <a:ext cx="3948494" cy="4114800"/>
          </a:xfrm>
          <a:custGeom>
            <a:avLst/>
            <a:gdLst/>
            <a:ahLst/>
            <a:cxnLst/>
            <a:rect r="r" b="b" t="t" l="l"/>
            <a:pathLst>
              <a:path h="4114800" w="3948494">
                <a:moveTo>
                  <a:pt x="0" y="0"/>
                </a:moveTo>
                <a:lnTo>
                  <a:pt x="3948494" y="0"/>
                </a:lnTo>
                <a:lnTo>
                  <a:pt x="394849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028700" y="914400"/>
            <a:ext cx="11184596" cy="750570"/>
          </a:xfrm>
          <a:prstGeom prst="rect">
            <a:avLst/>
          </a:prstGeom>
        </p:spPr>
        <p:txBody>
          <a:bodyPr anchor="t" rtlCol="false" tIns="0" lIns="0" bIns="0" rIns="0">
            <a:spAutoFit/>
          </a:bodyPr>
          <a:lstStyle/>
          <a:p>
            <a:pPr algn="l">
              <a:lnSpc>
                <a:spcPts val="5880"/>
              </a:lnSpc>
            </a:pPr>
            <a:r>
              <a:rPr lang="en-US" sz="4200" b="true">
                <a:solidFill>
                  <a:srgbClr val="009D7A"/>
                </a:solidFill>
                <a:latin typeface="Poppins Semi-Bold"/>
                <a:ea typeface="Poppins Semi-Bold"/>
                <a:cs typeface="Poppins Semi-Bold"/>
                <a:sym typeface="Poppins Semi-Bold"/>
              </a:rPr>
              <a:t>Årsrapport</a:t>
            </a:r>
          </a:p>
        </p:txBody>
      </p:sp>
      <p:sp>
        <p:nvSpPr>
          <p:cNvPr name="TextBox 4" id="4"/>
          <p:cNvSpPr txBox="true"/>
          <p:nvPr/>
        </p:nvSpPr>
        <p:spPr>
          <a:xfrm rot="0">
            <a:off x="1028700" y="5038725"/>
            <a:ext cx="16230600" cy="1927860"/>
          </a:xfrm>
          <a:prstGeom prst="rect">
            <a:avLst/>
          </a:prstGeom>
        </p:spPr>
        <p:txBody>
          <a:bodyPr anchor="t" rtlCol="false" tIns="0" lIns="0" bIns="0" rIns="0">
            <a:spAutoFit/>
          </a:bodyPr>
          <a:lstStyle/>
          <a:p>
            <a:pPr algn="l">
              <a:lnSpc>
                <a:spcPts val="5040"/>
              </a:lnSpc>
              <a:spcBef>
                <a:spcPct val="0"/>
              </a:spcBef>
            </a:pPr>
            <a:r>
              <a:rPr lang="en-US" sz="3600">
                <a:solidFill>
                  <a:srgbClr val="000000"/>
                </a:solidFill>
                <a:latin typeface="Poppins"/>
                <a:ea typeface="Poppins"/>
                <a:cs typeface="Poppins"/>
                <a:sym typeface="Poppins"/>
              </a:rPr>
              <a:t>Styret i lokallaget skriver og sennder tilbake årsrapporten innen 31.12. samme år</a:t>
            </a:r>
          </a:p>
          <a:p>
            <a:pPr algn="ctr">
              <a:lnSpc>
                <a:spcPts val="5040"/>
              </a:lnSpc>
              <a:spcBef>
                <a:spcPct val="0"/>
              </a:spcBef>
            </a:pPr>
          </a:p>
        </p:txBody>
      </p:sp>
      <p:sp>
        <p:nvSpPr>
          <p:cNvPr name="TextBox 5" id="5"/>
          <p:cNvSpPr txBox="true"/>
          <p:nvPr/>
        </p:nvSpPr>
        <p:spPr>
          <a:xfrm rot="0">
            <a:off x="1028700" y="1931420"/>
            <a:ext cx="15669618" cy="651510"/>
          </a:xfrm>
          <a:prstGeom prst="rect">
            <a:avLst/>
          </a:prstGeom>
        </p:spPr>
        <p:txBody>
          <a:bodyPr anchor="t" rtlCol="false" tIns="0" lIns="0" bIns="0" rIns="0">
            <a:spAutoFit/>
          </a:bodyPr>
          <a:lstStyle/>
          <a:p>
            <a:pPr algn="l">
              <a:lnSpc>
                <a:spcPts val="5040"/>
              </a:lnSpc>
              <a:spcBef>
                <a:spcPct val="0"/>
              </a:spcBef>
            </a:pPr>
            <a:r>
              <a:rPr lang="en-US" sz="3600">
                <a:solidFill>
                  <a:srgbClr val="000000"/>
                </a:solidFill>
                <a:latin typeface="Poppins"/>
                <a:ea typeface="Poppins"/>
                <a:cs typeface="Poppins"/>
                <a:sym typeface="Poppins"/>
              </a:rPr>
              <a:t>Lokallaget mottar et </a:t>
            </a:r>
            <a:r>
              <a:rPr lang="en-US" sz="3600">
                <a:solidFill>
                  <a:srgbClr val="000000"/>
                </a:solidFill>
                <a:latin typeface="Poppins"/>
                <a:ea typeface="Poppins"/>
                <a:cs typeface="Poppins"/>
                <a:sym typeface="Poppins"/>
              </a:rPr>
              <a:t>skjema for årsrapport på e-post fra hovedstyret</a:t>
            </a:r>
          </a:p>
        </p:txBody>
      </p:sp>
      <p:sp>
        <p:nvSpPr>
          <p:cNvPr name="TextBox 6" id="6"/>
          <p:cNvSpPr txBox="true"/>
          <p:nvPr/>
        </p:nvSpPr>
        <p:spPr>
          <a:xfrm rot="0">
            <a:off x="1028700" y="3074727"/>
            <a:ext cx="15669618" cy="1289685"/>
          </a:xfrm>
          <a:prstGeom prst="rect">
            <a:avLst/>
          </a:prstGeom>
        </p:spPr>
        <p:txBody>
          <a:bodyPr anchor="t" rtlCol="false" tIns="0" lIns="0" bIns="0" rIns="0">
            <a:spAutoFit/>
          </a:bodyPr>
          <a:lstStyle/>
          <a:p>
            <a:pPr algn="l">
              <a:lnSpc>
                <a:spcPts val="5040"/>
              </a:lnSpc>
              <a:spcBef>
                <a:spcPct val="0"/>
              </a:spcBef>
            </a:pPr>
            <a:r>
              <a:rPr lang="en-US" sz="3600">
                <a:solidFill>
                  <a:srgbClr val="000000"/>
                </a:solidFill>
                <a:latin typeface="Poppins"/>
                <a:ea typeface="Poppins"/>
                <a:cs typeface="Poppins"/>
                <a:sym typeface="Poppins"/>
              </a:rPr>
              <a:t>Skjemaet </a:t>
            </a:r>
            <a:r>
              <a:rPr lang="en-US" sz="3600">
                <a:solidFill>
                  <a:srgbClr val="000000"/>
                </a:solidFill>
                <a:latin typeface="Poppins"/>
                <a:ea typeface="Poppins"/>
                <a:cs typeface="Poppins"/>
                <a:sym typeface="Poppins"/>
              </a:rPr>
              <a:t>fylles ut av det lokale styret, signeres og sendes tilbake til styret i Norsk Dysmeliforening</a:t>
            </a:r>
          </a:p>
        </p:txBody>
      </p:sp>
      <p:sp>
        <p:nvSpPr>
          <p:cNvPr name="Freeform 7" id="7"/>
          <p:cNvSpPr/>
          <p:nvPr/>
        </p:nvSpPr>
        <p:spPr>
          <a:xfrm flipH="false" flipV="false" rot="4745883">
            <a:off x="14506772" y="4206462"/>
            <a:ext cx="6346485" cy="6613792"/>
          </a:xfrm>
          <a:custGeom>
            <a:avLst/>
            <a:gdLst/>
            <a:ahLst/>
            <a:cxnLst/>
            <a:rect r="r" b="b" t="t" l="l"/>
            <a:pathLst>
              <a:path h="6613792" w="6346485">
                <a:moveTo>
                  <a:pt x="0" y="0"/>
                </a:moveTo>
                <a:lnTo>
                  <a:pt x="6346485" y="0"/>
                </a:lnTo>
                <a:lnTo>
                  <a:pt x="6346485" y="6613793"/>
                </a:lnTo>
                <a:lnTo>
                  <a:pt x="0" y="661379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0">
            <a:off x="1028700" y="8797075"/>
            <a:ext cx="3991373" cy="461225"/>
          </a:xfrm>
          <a:custGeom>
            <a:avLst/>
            <a:gdLst/>
            <a:ahLst/>
            <a:cxnLst/>
            <a:rect r="r" b="b" t="t" l="l"/>
            <a:pathLst>
              <a:path h="461225" w="3991373">
                <a:moveTo>
                  <a:pt x="0" y="0"/>
                </a:moveTo>
                <a:lnTo>
                  <a:pt x="3991373" y="0"/>
                </a:lnTo>
                <a:lnTo>
                  <a:pt x="3991373" y="461225"/>
                </a:lnTo>
                <a:lnTo>
                  <a:pt x="0" y="461225"/>
                </a:lnTo>
                <a:lnTo>
                  <a:pt x="0" y="0"/>
                </a:lnTo>
                <a:close/>
              </a:path>
            </a:pathLst>
          </a:custGeom>
          <a:blipFill>
            <a:blip r:embed="rId6"/>
            <a:stretch>
              <a:fillRect l="0" t="0" r="0" b="0"/>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4EDE4"/>
        </a:solidFill>
      </p:bgPr>
    </p:bg>
    <p:spTree>
      <p:nvGrpSpPr>
        <p:cNvPr id="1" name=""/>
        <p:cNvGrpSpPr/>
        <p:nvPr/>
      </p:nvGrpSpPr>
      <p:grpSpPr>
        <a:xfrm>
          <a:off x="0" y="0"/>
          <a:ext cx="0" cy="0"/>
          <a:chOff x="0" y="0"/>
          <a:chExt cx="0" cy="0"/>
        </a:xfrm>
      </p:grpSpPr>
      <p:sp>
        <p:nvSpPr>
          <p:cNvPr name="Freeform 2" id="2"/>
          <p:cNvSpPr/>
          <p:nvPr/>
        </p:nvSpPr>
        <p:spPr>
          <a:xfrm flipH="false" flipV="false" rot="0">
            <a:off x="1028700" y="8797075"/>
            <a:ext cx="3991373" cy="461225"/>
          </a:xfrm>
          <a:custGeom>
            <a:avLst/>
            <a:gdLst/>
            <a:ahLst/>
            <a:cxnLst/>
            <a:rect r="r" b="b" t="t" l="l"/>
            <a:pathLst>
              <a:path h="461225" w="3991373">
                <a:moveTo>
                  <a:pt x="0" y="0"/>
                </a:moveTo>
                <a:lnTo>
                  <a:pt x="3991373" y="0"/>
                </a:lnTo>
                <a:lnTo>
                  <a:pt x="3991373" y="461225"/>
                </a:lnTo>
                <a:lnTo>
                  <a:pt x="0" y="461225"/>
                </a:lnTo>
                <a:lnTo>
                  <a:pt x="0" y="0"/>
                </a:lnTo>
                <a:close/>
              </a:path>
            </a:pathLst>
          </a:custGeom>
          <a:blipFill>
            <a:blip r:embed="rId2"/>
            <a:stretch>
              <a:fillRect l="0" t="0" r="0" b="0"/>
            </a:stretch>
          </a:blipFill>
        </p:spPr>
      </p:sp>
      <p:sp>
        <p:nvSpPr>
          <p:cNvPr name="TextBox 3" id="3"/>
          <p:cNvSpPr txBox="true"/>
          <p:nvPr/>
        </p:nvSpPr>
        <p:spPr>
          <a:xfrm rot="0">
            <a:off x="2224261" y="2609850"/>
            <a:ext cx="13839478" cy="4819650"/>
          </a:xfrm>
          <a:prstGeom prst="rect">
            <a:avLst/>
          </a:prstGeom>
        </p:spPr>
        <p:txBody>
          <a:bodyPr anchor="t" rtlCol="false" tIns="0" lIns="0" bIns="0" rIns="0">
            <a:spAutoFit/>
          </a:bodyPr>
          <a:lstStyle/>
          <a:p>
            <a:pPr algn="ctr">
              <a:lnSpc>
                <a:spcPts val="12599"/>
              </a:lnSpc>
            </a:pPr>
            <a:r>
              <a:rPr lang="en-US" sz="9000" b="true">
                <a:solidFill>
                  <a:srgbClr val="7E3C49"/>
                </a:solidFill>
                <a:latin typeface="Poppins Bold"/>
                <a:ea typeface="Poppins Bold"/>
                <a:cs typeface="Poppins Bold"/>
                <a:sym typeface="Poppins Bold"/>
              </a:rPr>
              <a:t>Slik kan du</a:t>
            </a:r>
            <a:r>
              <a:rPr lang="en-US" sz="9000" b="true">
                <a:solidFill>
                  <a:srgbClr val="000000"/>
                </a:solidFill>
                <a:latin typeface="Poppins Bold"/>
                <a:ea typeface="Poppins Bold"/>
                <a:cs typeface="Poppins Bold"/>
                <a:sym typeface="Poppins Bold"/>
              </a:rPr>
              <a:t> </a:t>
            </a:r>
          </a:p>
          <a:p>
            <a:pPr algn="ctr">
              <a:lnSpc>
                <a:spcPts val="12599"/>
              </a:lnSpc>
            </a:pPr>
            <a:r>
              <a:rPr lang="en-US" sz="9000" b="true">
                <a:solidFill>
                  <a:srgbClr val="009D7A"/>
                </a:solidFill>
                <a:latin typeface="Poppins Bold"/>
                <a:ea typeface="Poppins Bold"/>
                <a:cs typeface="Poppins Bold"/>
                <a:sym typeface="Poppins Bold"/>
              </a:rPr>
              <a:t>skape aktivitet i</a:t>
            </a:r>
          </a:p>
          <a:p>
            <a:pPr algn="ctr">
              <a:lnSpc>
                <a:spcPts val="12599"/>
              </a:lnSpc>
            </a:pPr>
            <a:r>
              <a:rPr lang="en-US" sz="9000" b="true">
                <a:solidFill>
                  <a:srgbClr val="009D7A"/>
                </a:solidFill>
                <a:latin typeface="Poppins Bold"/>
                <a:ea typeface="Poppins Bold"/>
                <a:cs typeface="Poppins Bold"/>
                <a:sym typeface="Poppins Bold"/>
              </a:rPr>
              <a:t>ditt</a:t>
            </a:r>
            <a:r>
              <a:rPr lang="en-US" sz="9000" b="true">
                <a:solidFill>
                  <a:srgbClr val="7E3C49"/>
                </a:solidFill>
                <a:latin typeface="Poppins Bold"/>
                <a:ea typeface="Poppins Bold"/>
                <a:cs typeface="Poppins Bold"/>
                <a:sym typeface="Poppins Bold"/>
              </a:rPr>
              <a:t> </a:t>
            </a:r>
            <a:r>
              <a:rPr lang="en-US" sz="9000" b="true">
                <a:solidFill>
                  <a:srgbClr val="009D7A"/>
                </a:solidFill>
                <a:latin typeface="Poppins Bold"/>
                <a:ea typeface="Poppins Bold"/>
                <a:cs typeface="Poppins Bold"/>
                <a:sym typeface="Poppins Bold"/>
              </a:rPr>
              <a:t>lokallag</a:t>
            </a:r>
            <a:r>
              <a:rPr lang="en-US" sz="9000" b="true">
                <a:solidFill>
                  <a:srgbClr val="7E3C49"/>
                </a:solidFill>
                <a:latin typeface="Poppins Bold"/>
                <a:ea typeface="Poppins Bold"/>
                <a:cs typeface="Poppins Bold"/>
                <a:sym typeface="Poppins Bold"/>
              </a:rPr>
              <a:t> </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4EDE4"/>
        </a:solidFill>
      </p:bgPr>
    </p:bg>
    <p:spTree>
      <p:nvGrpSpPr>
        <p:cNvPr id="1" name=""/>
        <p:cNvGrpSpPr/>
        <p:nvPr/>
      </p:nvGrpSpPr>
      <p:grpSpPr>
        <a:xfrm>
          <a:off x="0" y="0"/>
          <a:ext cx="0" cy="0"/>
          <a:chOff x="0" y="0"/>
          <a:chExt cx="0" cy="0"/>
        </a:xfrm>
      </p:grpSpPr>
      <p:sp>
        <p:nvSpPr>
          <p:cNvPr name="Freeform 2" id="2"/>
          <p:cNvSpPr/>
          <p:nvPr/>
        </p:nvSpPr>
        <p:spPr>
          <a:xfrm flipH="false" flipV="false" rot="2774321">
            <a:off x="14696158" y="-1670589"/>
            <a:ext cx="3910774" cy="4114800"/>
          </a:xfrm>
          <a:custGeom>
            <a:avLst/>
            <a:gdLst/>
            <a:ahLst/>
            <a:cxnLst/>
            <a:rect r="r" b="b" t="t" l="l"/>
            <a:pathLst>
              <a:path h="4114800" w="3910774">
                <a:moveTo>
                  <a:pt x="0" y="0"/>
                </a:moveTo>
                <a:lnTo>
                  <a:pt x="3910774" y="0"/>
                </a:lnTo>
                <a:lnTo>
                  <a:pt x="391077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065113" y="914400"/>
            <a:ext cx="8078887" cy="750570"/>
          </a:xfrm>
          <a:prstGeom prst="rect">
            <a:avLst/>
          </a:prstGeom>
        </p:spPr>
        <p:txBody>
          <a:bodyPr anchor="t" rtlCol="false" tIns="0" lIns="0" bIns="0" rIns="0">
            <a:spAutoFit/>
          </a:bodyPr>
          <a:lstStyle/>
          <a:p>
            <a:pPr algn="ctr">
              <a:lnSpc>
                <a:spcPts val="5880"/>
              </a:lnSpc>
            </a:pPr>
            <a:r>
              <a:rPr lang="en-US" sz="4200" b="true">
                <a:solidFill>
                  <a:srgbClr val="009D7A"/>
                </a:solidFill>
                <a:latin typeface="Poppins Semi-Bold"/>
                <a:ea typeface="Poppins Semi-Bold"/>
                <a:cs typeface="Poppins Semi-Bold"/>
                <a:sym typeface="Poppins Semi-Bold"/>
              </a:rPr>
              <a:t>Aktivitetsstøtte til lokallagene</a:t>
            </a:r>
          </a:p>
        </p:txBody>
      </p:sp>
      <p:sp>
        <p:nvSpPr>
          <p:cNvPr name="TextBox 4" id="4"/>
          <p:cNvSpPr txBox="true"/>
          <p:nvPr/>
        </p:nvSpPr>
        <p:spPr>
          <a:xfrm rot="0">
            <a:off x="1028700" y="2506667"/>
            <a:ext cx="16034246" cy="1927860"/>
          </a:xfrm>
          <a:prstGeom prst="rect">
            <a:avLst/>
          </a:prstGeom>
        </p:spPr>
        <p:txBody>
          <a:bodyPr anchor="t" rtlCol="false" tIns="0" lIns="0" bIns="0" rIns="0">
            <a:spAutoFit/>
          </a:bodyPr>
          <a:lstStyle/>
          <a:p>
            <a:pPr algn="l">
              <a:lnSpc>
                <a:spcPts val="5040"/>
              </a:lnSpc>
              <a:spcBef>
                <a:spcPct val="0"/>
              </a:spcBef>
            </a:pPr>
            <a:r>
              <a:rPr lang="en-US" sz="3600">
                <a:solidFill>
                  <a:srgbClr val="000000"/>
                </a:solidFill>
                <a:latin typeface="Poppins"/>
                <a:ea typeface="Poppins"/>
                <a:cs typeface="Poppins"/>
                <a:sym typeface="Poppins"/>
              </a:rPr>
              <a:t>Hvert lokallag har </a:t>
            </a:r>
            <a:r>
              <a:rPr lang="en-US" sz="3600">
                <a:solidFill>
                  <a:srgbClr val="009D7A"/>
                </a:solidFill>
                <a:latin typeface="Poppins"/>
                <a:ea typeface="Poppins"/>
                <a:cs typeface="Poppins"/>
                <a:sym typeface="Poppins"/>
              </a:rPr>
              <a:t>5000kr i året</a:t>
            </a:r>
            <a:r>
              <a:rPr lang="en-US" sz="3600">
                <a:solidFill>
                  <a:srgbClr val="000000"/>
                </a:solidFill>
                <a:latin typeface="Poppins"/>
                <a:ea typeface="Poppins"/>
                <a:cs typeface="Poppins"/>
                <a:sym typeface="Poppins"/>
              </a:rPr>
              <a:t> som kan brukes på lokallagsaktiviteter ​. Utleggene refunderes fra økonomiansvarlig i Norsk Dysmeliforening etter gjennomført aktivitet</a:t>
            </a:r>
          </a:p>
        </p:txBody>
      </p:sp>
      <p:sp>
        <p:nvSpPr>
          <p:cNvPr name="TextBox 5" id="5"/>
          <p:cNvSpPr txBox="true"/>
          <p:nvPr/>
        </p:nvSpPr>
        <p:spPr>
          <a:xfrm rot="0">
            <a:off x="1028700" y="5272727"/>
            <a:ext cx="13635227" cy="651510"/>
          </a:xfrm>
          <a:prstGeom prst="rect">
            <a:avLst/>
          </a:prstGeom>
        </p:spPr>
        <p:txBody>
          <a:bodyPr anchor="t" rtlCol="false" tIns="0" lIns="0" bIns="0" rIns="0">
            <a:spAutoFit/>
          </a:bodyPr>
          <a:lstStyle/>
          <a:p>
            <a:pPr algn="l">
              <a:lnSpc>
                <a:spcPts val="5040"/>
              </a:lnSpc>
              <a:spcBef>
                <a:spcPct val="0"/>
              </a:spcBef>
            </a:pPr>
            <a:r>
              <a:rPr lang="en-US" sz="3600">
                <a:solidFill>
                  <a:srgbClr val="000000"/>
                </a:solidFill>
                <a:latin typeface="Poppins"/>
                <a:ea typeface="Poppins"/>
                <a:cs typeface="Poppins"/>
                <a:sym typeface="Poppins"/>
              </a:rPr>
              <a:t>Aktivitetsstøtten </a:t>
            </a:r>
            <a:r>
              <a:rPr lang="en-US" sz="3600">
                <a:solidFill>
                  <a:srgbClr val="000000"/>
                </a:solidFill>
                <a:latin typeface="Poppins"/>
                <a:ea typeface="Poppins"/>
                <a:cs typeface="Poppins"/>
                <a:sym typeface="Poppins"/>
              </a:rPr>
              <a:t>skal komme flest mulig i lokallaget til gode</a:t>
            </a:r>
          </a:p>
        </p:txBody>
      </p:sp>
      <p:sp>
        <p:nvSpPr>
          <p:cNvPr name="TextBox 6" id="6"/>
          <p:cNvSpPr txBox="true"/>
          <p:nvPr/>
        </p:nvSpPr>
        <p:spPr>
          <a:xfrm rot="0">
            <a:off x="1065113" y="6890170"/>
            <a:ext cx="16473885" cy="651510"/>
          </a:xfrm>
          <a:prstGeom prst="rect">
            <a:avLst/>
          </a:prstGeom>
        </p:spPr>
        <p:txBody>
          <a:bodyPr anchor="t" rtlCol="false" tIns="0" lIns="0" bIns="0" rIns="0">
            <a:spAutoFit/>
          </a:bodyPr>
          <a:lstStyle/>
          <a:p>
            <a:pPr algn="l">
              <a:lnSpc>
                <a:spcPts val="5040"/>
              </a:lnSpc>
            </a:pPr>
            <a:r>
              <a:rPr lang="en-US" sz="3600">
                <a:solidFill>
                  <a:srgbClr val="000000"/>
                </a:solidFill>
                <a:latin typeface="Poppins"/>
                <a:ea typeface="Poppins"/>
                <a:cs typeface="Poppins"/>
                <a:sym typeface="Poppins"/>
              </a:rPr>
              <a:t>Det bør være en likeperson fra foreningen som deltar på arrangementet</a:t>
            </a:r>
          </a:p>
        </p:txBody>
      </p:sp>
      <p:sp>
        <p:nvSpPr>
          <p:cNvPr name="Freeform 7" id="7"/>
          <p:cNvSpPr/>
          <p:nvPr/>
        </p:nvSpPr>
        <p:spPr>
          <a:xfrm flipH="false" flipV="false" rot="0">
            <a:off x="1028700" y="8797075"/>
            <a:ext cx="3991373" cy="461225"/>
          </a:xfrm>
          <a:custGeom>
            <a:avLst/>
            <a:gdLst/>
            <a:ahLst/>
            <a:cxnLst/>
            <a:rect r="r" b="b" t="t" l="l"/>
            <a:pathLst>
              <a:path h="461225" w="3991373">
                <a:moveTo>
                  <a:pt x="0" y="0"/>
                </a:moveTo>
                <a:lnTo>
                  <a:pt x="3991373" y="0"/>
                </a:lnTo>
                <a:lnTo>
                  <a:pt x="3991373" y="461225"/>
                </a:lnTo>
                <a:lnTo>
                  <a:pt x="0" y="461225"/>
                </a:lnTo>
                <a:lnTo>
                  <a:pt x="0" y="0"/>
                </a:lnTo>
                <a:close/>
              </a:path>
            </a:pathLst>
          </a:custGeom>
          <a:blipFill>
            <a:blip r:embed="rId4"/>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DAGiwzvn1Js</dc:identifier>
  <dcterms:modified xsi:type="dcterms:W3CDTF">2011-08-01T06:04:30Z</dcterms:modified>
  <cp:revision>1</cp:revision>
  <dc:title>Til deg som</dc:title>
</cp:coreProperties>
</file>